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23"/>
  </p:notesMasterIdLst>
  <p:sldIdLst>
    <p:sldId id="256" r:id="rId2"/>
    <p:sldId id="1177" r:id="rId3"/>
    <p:sldId id="1179" r:id="rId4"/>
    <p:sldId id="882" r:id="rId5"/>
    <p:sldId id="401" r:id="rId6"/>
    <p:sldId id="1090" r:id="rId7"/>
    <p:sldId id="870" r:id="rId8"/>
    <p:sldId id="1092" r:id="rId9"/>
    <p:sldId id="1176" r:id="rId10"/>
    <p:sldId id="264" r:id="rId11"/>
    <p:sldId id="265" r:id="rId12"/>
    <p:sldId id="1180" r:id="rId13"/>
    <p:sldId id="1181" r:id="rId14"/>
    <p:sldId id="1182" r:id="rId15"/>
    <p:sldId id="1183" r:id="rId16"/>
    <p:sldId id="1184" r:id="rId17"/>
    <p:sldId id="741" r:id="rId18"/>
    <p:sldId id="742" r:id="rId19"/>
    <p:sldId id="740" r:id="rId20"/>
    <p:sldId id="743" r:id="rId21"/>
    <p:sldId id="744"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Roboto" panose="02000000000000000000" pitchFamily="2" charset="0"/>
      <p:regular r:id="rId28"/>
      <p:bold r:id="rId29"/>
      <p:italic r:id="rId30"/>
      <p:boldItalic r:id="rId31"/>
    </p:embeddedFont>
    <p:embeddedFont>
      <p:font typeface="Source Sans Pro" panose="020B0503030403020204" pitchFamily="34" charset="0"/>
      <p:regular r:id="rId32"/>
      <p:bold r:id="rId33"/>
      <p:italic r:id="rId34"/>
      <p:boldItalic r:id="rId35"/>
    </p:embeddedFont>
    <p:embeddedFont>
      <p:font typeface="Tahoma" panose="020B0604030504040204"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iW+o/l1xIh/QKzyWc7aeYHAa6+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94C24F-79C2-4660-91E2-D5E48CD28E42}">
  <a:tblStyle styleId="{F294C24F-79C2-4660-91E2-D5E48CD28E42}"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b6256d128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 name="Google Shape;50;g1b6256d128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51" name="Google Shape;51;g1b6256d128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0</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b6256d128f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1b6256d128f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g1b6256d128f_0_1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64" name="Google Shape;16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521688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ddc777378b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ddc777378b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1ddc777378b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ddc777378b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ddc777378b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1ddc777378b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ddc777378b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ddc777378b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ddc777378b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CE0E3-0AC8-7F46-9455-0050CF62EE86}" type="slidenum">
              <a:rPr lang="en-US" smtClean="0"/>
              <a:t>17</a:t>
            </a:fld>
            <a:endParaRPr lang="en-US"/>
          </a:p>
        </p:txBody>
      </p:sp>
    </p:spTree>
    <p:extLst>
      <p:ext uri="{BB962C8B-B14F-4D97-AF65-F5344CB8AC3E}">
        <p14:creationId xmlns:p14="http://schemas.microsoft.com/office/powerpoint/2010/main" val="678893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CE0E3-0AC8-7F46-9455-0050CF62EE86}" type="slidenum">
              <a:rPr lang="en-US" smtClean="0"/>
              <a:t>18</a:t>
            </a:fld>
            <a:endParaRPr lang="en-US"/>
          </a:p>
        </p:txBody>
      </p:sp>
    </p:spTree>
    <p:extLst>
      <p:ext uri="{BB962C8B-B14F-4D97-AF65-F5344CB8AC3E}">
        <p14:creationId xmlns:p14="http://schemas.microsoft.com/office/powerpoint/2010/main" val="905734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CE0E3-0AC8-7F46-9455-0050CF62EE86}" type="slidenum">
              <a:rPr lang="en-US" smtClean="0"/>
              <a:t>19</a:t>
            </a:fld>
            <a:endParaRPr lang="en-US"/>
          </a:p>
        </p:txBody>
      </p:sp>
    </p:spTree>
    <p:extLst>
      <p:ext uri="{BB962C8B-B14F-4D97-AF65-F5344CB8AC3E}">
        <p14:creationId xmlns:p14="http://schemas.microsoft.com/office/powerpoint/2010/main" val="1214075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CE0E3-0AC8-7F46-9455-0050CF62EE86}" type="slidenum">
              <a:rPr lang="en-US" smtClean="0"/>
              <a:t>20</a:t>
            </a:fld>
            <a:endParaRPr lang="en-US"/>
          </a:p>
        </p:txBody>
      </p:sp>
    </p:spTree>
    <p:extLst>
      <p:ext uri="{BB962C8B-B14F-4D97-AF65-F5344CB8AC3E}">
        <p14:creationId xmlns:p14="http://schemas.microsoft.com/office/powerpoint/2010/main" val="305132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64" name="Google Shape;16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13616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3</a:t>
            </a:fld>
            <a:endParaRPr lang="en-US"/>
          </a:p>
        </p:txBody>
      </p:sp>
    </p:spTree>
    <p:extLst>
      <p:ext uri="{BB962C8B-B14F-4D97-AF65-F5344CB8AC3E}">
        <p14:creationId xmlns:p14="http://schemas.microsoft.com/office/powerpoint/2010/main" val="1317579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C815A0-4958-4772-B844-B2A3C9339C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15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5</a:t>
            </a:fld>
            <a:endParaRPr lang="en-US"/>
          </a:p>
        </p:txBody>
      </p:sp>
    </p:spTree>
    <p:extLst>
      <p:ext uri="{BB962C8B-B14F-4D97-AF65-F5344CB8AC3E}">
        <p14:creationId xmlns:p14="http://schemas.microsoft.com/office/powerpoint/2010/main" val="2367437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259391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7</a:t>
            </a:fld>
            <a:endParaRPr lang="en-US"/>
          </a:p>
        </p:txBody>
      </p:sp>
    </p:spTree>
    <p:extLst>
      <p:ext uri="{BB962C8B-B14F-4D97-AF65-F5344CB8AC3E}">
        <p14:creationId xmlns:p14="http://schemas.microsoft.com/office/powerpoint/2010/main" val="180670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359930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b6256d128f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1b6256d128f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1b6256d128f_0_1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Tahom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 name="Google Shape;2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27"/>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7"/>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381000" algn="l">
              <a:lnSpc>
                <a:spcPct val="100000"/>
              </a:lnSpc>
              <a:spcBef>
                <a:spcPts val="500"/>
              </a:spcBef>
              <a:spcAft>
                <a:spcPts val="0"/>
              </a:spcAft>
              <a:buClr>
                <a:schemeClr val="dk1"/>
              </a:buClr>
              <a:buSzPts val="2400"/>
              <a:buChar char="•"/>
              <a:defRPr/>
            </a:lvl2pPr>
            <a:lvl3pPr marL="1371600" lvl="2" indent="-355600" algn="l">
              <a:lnSpc>
                <a:spcPct val="100000"/>
              </a:lnSpc>
              <a:spcBef>
                <a:spcPts val="500"/>
              </a:spcBef>
              <a:spcAft>
                <a:spcPts val="0"/>
              </a:spcAft>
              <a:buClr>
                <a:schemeClr val="dk1"/>
              </a:buClr>
              <a:buSzPts val="20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4"/>
        <p:cNvGrpSpPr/>
        <p:nvPr/>
      </p:nvGrpSpPr>
      <p:grpSpPr>
        <a:xfrm>
          <a:off x="0" y="0"/>
          <a:ext cx="0" cy="0"/>
          <a:chOff x="0" y="0"/>
          <a:chExt cx="0" cy="0"/>
        </a:xfrm>
      </p:grpSpPr>
      <p:sp>
        <p:nvSpPr>
          <p:cNvPr id="45" name="Google Shape;45;p29"/>
          <p:cNvSpPr txBox="1">
            <a:spLocks noGrp="1"/>
          </p:cNvSpPr>
          <p:nvPr>
            <p:ph type="ctrTitle"/>
          </p:nvPr>
        </p:nvSpPr>
        <p:spPr>
          <a:xfrm>
            <a:off x="1495425" y="1712913"/>
            <a:ext cx="91440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4400"/>
              <a:buFont typeface="Tahoma"/>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9"/>
          <p:cNvSpPr txBox="1">
            <a:spLocks noGrp="1"/>
          </p:cNvSpPr>
          <p:nvPr>
            <p:ph type="subTitle" idx="1"/>
          </p:nvPr>
        </p:nvSpPr>
        <p:spPr>
          <a:xfrm>
            <a:off x="1495425" y="419258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ahoma"/>
                <a:ea typeface="Tahoma"/>
                <a:cs typeface="Tahoma"/>
                <a:sym typeface="Tahoma"/>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7" name="Google Shape;47;p29"/>
          <p:cNvSpPr txBox="1"/>
          <p:nvPr/>
        </p:nvSpPr>
        <p:spPr>
          <a:xfrm>
            <a:off x="6454323" y="533470"/>
            <a:ext cx="5491028"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Tahoma"/>
                <a:ea typeface="Tahoma"/>
                <a:cs typeface="Tahoma"/>
                <a:sym typeface="Tahoma"/>
              </a:rPr>
              <a:t>Center for Global Sustainability</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C00000"/>
                </a:solidFill>
                <a:latin typeface="Tahoma"/>
                <a:ea typeface="Tahoma"/>
                <a:cs typeface="Tahoma"/>
                <a:sym typeface="Tahoma"/>
              </a:rPr>
              <a:t>Analytics for Ambition | Collective Action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5358868" y="380999"/>
            <a:ext cx="6477000" cy="6096000"/>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10/10/2023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31700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2667000" y="225778"/>
            <a:ext cx="9144000" cy="1092483"/>
          </a:xfrm>
          <a:prstGeom prst="rect">
            <a:avLst/>
          </a:prstGeom>
        </p:spPr>
        <p:txBody>
          <a:bodyPr lIns="0" anchor="b"/>
          <a:lstStyle>
            <a:lvl1pPr>
              <a:defRPr lang="en-US" sz="30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10/10/2023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30889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25"/>
          <p:cNvSpPr/>
          <p:nvPr/>
        </p:nvSpPr>
        <p:spPr>
          <a:xfrm>
            <a:off x="-2313" y="2507"/>
            <a:ext cx="274216" cy="6858000"/>
          </a:xfrm>
          <a:prstGeom prst="rect">
            <a:avLst/>
          </a:prstGeom>
          <a:solidFill>
            <a:srgbClr val="B30D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2" name="Google Shape;12;p25" descr="Flag of Maryland.svg"/>
          <p:cNvPicPr preferRelativeResize="0"/>
          <p:nvPr/>
        </p:nvPicPr>
        <p:blipFill rotWithShape="1">
          <a:blip r:embed="rId8">
            <a:alphaModFix/>
          </a:blip>
          <a:srcRect/>
          <a:stretch/>
        </p:blipFill>
        <p:spPr>
          <a:xfrm rot="5400000">
            <a:off x="-277843" y="6308142"/>
            <a:ext cx="825500" cy="274215"/>
          </a:xfrm>
          <a:prstGeom prst="rect">
            <a:avLst/>
          </a:prstGeom>
          <a:noFill/>
          <a:ln>
            <a:noFill/>
          </a:ln>
        </p:spPr>
      </p:pic>
      <p:pic>
        <p:nvPicPr>
          <p:cNvPr id="13" name="Google Shape;13;p25" descr="Flag of Maryland.svg"/>
          <p:cNvPicPr preferRelativeResize="0"/>
          <p:nvPr/>
        </p:nvPicPr>
        <p:blipFill rotWithShape="1">
          <a:blip r:embed="rId8">
            <a:alphaModFix/>
          </a:blip>
          <a:srcRect/>
          <a:stretch/>
        </p:blipFill>
        <p:spPr>
          <a:xfrm rot="-5400000">
            <a:off x="-277844" y="279509"/>
            <a:ext cx="825501" cy="274215"/>
          </a:xfrm>
          <a:prstGeom prst="rect">
            <a:avLst/>
          </a:prstGeom>
          <a:noFill/>
          <a:ln>
            <a:noFill/>
          </a:ln>
        </p:spPr>
      </p:pic>
      <p:sp>
        <p:nvSpPr>
          <p:cNvPr id="14" name="Google Shape;1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3200"/>
              <a:buFont typeface="Tahoma"/>
              <a:buNone/>
              <a:defRPr sz="3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25"/>
          <p:cNvSpPr txBox="1"/>
          <p:nvPr/>
        </p:nvSpPr>
        <p:spPr>
          <a:xfrm>
            <a:off x="9410700" y="6400437"/>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hyperlink" Target="https://jgcri.github.io/gcam_training/gcam.html#Scenario_Adjustments"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GCRI/gcam_training/blob/main/examples/transportation_UCD_CORE.x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JGCRI/gcam_training/blob/main/examples/adjust_ev_tech_cost.x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GCRI/gcam_training/blob/main/examples/electricity_generation_constraints.x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github.com/JGCRI/gcam_training/blob/main/examples/electricity_generation_constraint_techs.x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JGCRI/gcam_training/blob/main/examples/adjust_shareweight_rail.x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g1b6256d128f_0_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Tahoma"/>
              <a:buNone/>
            </a:pPr>
            <a:r>
              <a:rPr lang="en-US" sz="4400"/>
              <a:t>Water Systems</a:t>
            </a:r>
            <a:endParaRPr sz="3600"/>
          </a:p>
        </p:txBody>
      </p:sp>
      <p:sp>
        <p:nvSpPr>
          <p:cNvPr id="54" name="Google Shape;54;g1b6256d128f_0_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rgbClr val="888888"/>
              </a:buClr>
              <a:buSzPts val="24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b6256d128f_0_129"/>
          <p:cNvSpPr txBox="1">
            <a:spLocks noGrp="1"/>
          </p:cNvSpPr>
          <p:nvPr>
            <p:ph type="title"/>
          </p:nvPr>
        </p:nvSpPr>
        <p:spPr>
          <a:xfrm>
            <a:off x="838201" y="260349"/>
            <a:ext cx="10896600" cy="9999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200"/>
              <a:buFont typeface="Tahoma"/>
              <a:buNone/>
            </a:pPr>
            <a:r>
              <a:rPr lang="en-US" dirty="0"/>
              <a:t>Content</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b6256d128f_0_134"/>
          <p:cNvSpPr txBox="1">
            <a:spLocks noGrp="1"/>
          </p:cNvSpPr>
          <p:nvPr>
            <p:ph type="title"/>
          </p:nvPr>
        </p:nvSpPr>
        <p:spPr>
          <a:xfrm>
            <a:off x="838201" y="260349"/>
            <a:ext cx="10896600" cy="9999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200"/>
              <a:buFont typeface="Tahoma"/>
              <a:buNone/>
            </a:pPr>
            <a:r>
              <a:rPr lang="en-US" dirty="0"/>
              <a:t>Break</a:t>
            </a:r>
            <a:endParaRPr dirty="0"/>
          </a:p>
        </p:txBody>
      </p:sp>
      <p:pic>
        <p:nvPicPr>
          <p:cNvPr id="199" name="Google Shape;199;g1b6256d128f_0_134" descr="A cup on a table&#10;&#10;Description automatically generated with low confidence"/>
          <p:cNvPicPr preferRelativeResize="0"/>
          <p:nvPr/>
        </p:nvPicPr>
        <p:blipFill rotWithShape="1">
          <a:blip r:embed="rId3">
            <a:alphaModFix/>
          </a:blip>
          <a:srcRect t="31020"/>
          <a:stretch/>
        </p:blipFill>
        <p:spPr>
          <a:xfrm>
            <a:off x="838200" y="1467650"/>
            <a:ext cx="10896599" cy="49984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Agenda</a:t>
            </a:r>
            <a:endParaRPr/>
          </a:p>
        </p:txBody>
      </p:sp>
      <p:sp>
        <p:nvSpPr>
          <p:cNvPr id="167" name="Google Shape;167;p2"/>
          <p:cNvSpPr txBox="1">
            <a:spLocks noGrp="1"/>
          </p:cNvSpPr>
          <p:nvPr>
            <p:ph type="body" idx="1"/>
          </p:nvPr>
        </p:nvSpPr>
        <p:spPr>
          <a:xfrm>
            <a:off x="838200" y="1467650"/>
            <a:ext cx="10896600" cy="5130001"/>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b="1" dirty="0"/>
              <a:t>1:00 </a:t>
            </a:r>
            <a:r>
              <a:rPr lang="en-US" dirty="0"/>
              <a:t>Water System</a:t>
            </a:r>
          </a:p>
          <a:p>
            <a:pPr marL="685800" lvl="1" indent="-228600" algn="l" rtl="0">
              <a:lnSpc>
                <a:spcPct val="90000"/>
              </a:lnSpc>
              <a:spcBef>
                <a:spcPts val="500"/>
              </a:spcBef>
              <a:spcAft>
                <a:spcPts val="0"/>
              </a:spcAft>
              <a:buClr>
                <a:schemeClr val="dk1"/>
              </a:buClr>
              <a:buSzPts val="2400"/>
              <a:buChar char="•"/>
            </a:pPr>
            <a:r>
              <a:rPr lang="en-US" dirty="0"/>
              <a:t>Recap of Previous Lecture </a:t>
            </a:r>
          </a:p>
          <a:p>
            <a:pPr marL="685800" lvl="1" indent="-228600" algn="l" rtl="0">
              <a:lnSpc>
                <a:spcPct val="90000"/>
              </a:lnSpc>
              <a:spcBef>
                <a:spcPts val="500"/>
              </a:spcBef>
              <a:spcAft>
                <a:spcPts val="0"/>
              </a:spcAft>
              <a:buClr>
                <a:schemeClr val="dk1"/>
              </a:buClr>
              <a:buSzPts val="2400"/>
              <a:buChar char="•"/>
            </a:pPr>
            <a:r>
              <a:rPr lang="en-US" dirty="0"/>
              <a:t>Today’s Lecture</a:t>
            </a:r>
          </a:p>
          <a:p>
            <a:pPr marL="685800" lvl="1" indent="-228600" algn="l" rtl="0">
              <a:lnSpc>
                <a:spcPct val="90000"/>
              </a:lnSpc>
              <a:spcBef>
                <a:spcPts val="500"/>
              </a:spcBef>
              <a:spcAft>
                <a:spcPts val="0"/>
              </a:spcAft>
              <a:buSzPts val="2400"/>
              <a:buChar char="•"/>
            </a:pPr>
            <a:r>
              <a:rPr lang="en-US" dirty="0"/>
              <a:t>Q&amp;A</a:t>
            </a:r>
            <a:endParaRPr dirty="0"/>
          </a:p>
          <a:p>
            <a:pPr marL="228600" lvl="0" indent="-228600" algn="l" rtl="0">
              <a:lnSpc>
                <a:spcPct val="100000"/>
              </a:lnSpc>
              <a:spcBef>
                <a:spcPts val="1000"/>
              </a:spcBef>
              <a:spcAft>
                <a:spcPts val="0"/>
              </a:spcAft>
              <a:buClr>
                <a:schemeClr val="dk1"/>
              </a:buClr>
              <a:buSzPts val="2800"/>
              <a:buChar char="•"/>
            </a:pPr>
            <a:r>
              <a:rPr lang="en-US" dirty="0"/>
              <a:t>2:15 Break</a:t>
            </a:r>
            <a:endParaRPr dirty="0"/>
          </a:p>
          <a:p>
            <a:pPr marL="228600" lvl="0" indent="-228600" algn="l" rtl="0">
              <a:lnSpc>
                <a:spcPct val="90000"/>
              </a:lnSpc>
              <a:spcBef>
                <a:spcPts val="1000"/>
              </a:spcBef>
              <a:spcAft>
                <a:spcPts val="0"/>
              </a:spcAft>
              <a:buClr>
                <a:schemeClr val="dk1"/>
              </a:buClr>
              <a:buSzPts val="2800"/>
              <a:buChar char="•"/>
            </a:pPr>
            <a:r>
              <a:rPr lang="en-US" dirty="0"/>
              <a:t>2:30 GCAM Tutorial</a:t>
            </a:r>
          </a:p>
          <a:p>
            <a:pPr marL="685800" lvl="1" indent="-228600">
              <a:lnSpc>
                <a:spcPct val="90000"/>
              </a:lnSpc>
            </a:pPr>
            <a:r>
              <a:rPr lang="en-US" dirty="0"/>
              <a:t>Paper Critique</a:t>
            </a:r>
          </a:p>
          <a:p>
            <a:pPr marL="685800" lvl="1" indent="-228600" algn="l" rtl="0">
              <a:lnSpc>
                <a:spcPct val="90000"/>
              </a:lnSpc>
              <a:spcBef>
                <a:spcPts val="500"/>
              </a:spcBef>
              <a:spcAft>
                <a:spcPts val="0"/>
              </a:spcAft>
              <a:buClr>
                <a:schemeClr val="dk1"/>
              </a:buClr>
              <a:buSzPts val="2400"/>
              <a:buChar char="•"/>
            </a:pPr>
            <a:r>
              <a:rPr lang="en-US" dirty="0"/>
              <a:t>Discuss Previous Assignment </a:t>
            </a:r>
          </a:p>
          <a:p>
            <a:pPr marL="685800" lvl="1" indent="-228600" algn="l" rtl="0">
              <a:lnSpc>
                <a:spcPct val="90000"/>
              </a:lnSpc>
              <a:spcBef>
                <a:spcPts val="500"/>
              </a:spcBef>
              <a:spcAft>
                <a:spcPts val="0"/>
              </a:spcAft>
              <a:buClr>
                <a:schemeClr val="dk1"/>
              </a:buClr>
              <a:buSzPts val="2400"/>
              <a:buChar char="•"/>
            </a:pPr>
            <a:r>
              <a:rPr lang="en-US" dirty="0"/>
              <a:t>New Modeling Assignment </a:t>
            </a:r>
          </a:p>
          <a:p>
            <a:pPr marL="685800" lvl="1" indent="-228600" algn="l" rtl="0">
              <a:lnSpc>
                <a:spcPct val="90000"/>
              </a:lnSpc>
              <a:spcBef>
                <a:spcPts val="500"/>
              </a:spcBef>
              <a:spcAft>
                <a:spcPts val="0"/>
              </a:spcAft>
              <a:buClr>
                <a:schemeClr val="dk1"/>
              </a:buClr>
              <a:buSzPts val="2400"/>
              <a:buChar char="•"/>
            </a:pPr>
            <a:r>
              <a:rPr lang="en-US" dirty="0"/>
              <a:t>Proposal writing</a:t>
            </a:r>
          </a:p>
        </p:txBody>
      </p:sp>
    </p:spTree>
    <p:extLst>
      <p:ext uri="{BB962C8B-B14F-4D97-AF65-F5344CB8AC3E}">
        <p14:creationId xmlns:p14="http://schemas.microsoft.com/office/powerpoint/2010/main" val="663327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Project proposal</a:t>
            </a:r>
            <a:endParaRPr/>
          </a:p>
        </p:txBody>
      </p:sp>
      <p:sp>
        <p:nvSpPr>
          <p:cNvPr id="315" name="Google Shape;315;p24"/>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00000"/>
              </a:lnSpc>
              <a:spcBef>
                <a:spcPts val="0"/>
              </a:spcBef>
              <a:spcAft>
                <a:spcPts val="0"/>
              </a:spcAft>
              <a:buClr>
                <a:schemeClr val="dk1"/>
              </a:buClr>
              <a:buSzPts val="2800"/>
              <a:buChar char="•"/>
            </a:pPr>
            <a:r>
              <a:rPr lang="en-US" dirty="0"/>
              <a:t>Full project proposal is due on October 18. It should include the following components (1 slide each; 5-10 minutes total):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objective/questions of your project;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proposed scenarios;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methodology (assumptions, GCAM inputs to be used, edited);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data required and sources of information; </a:t>
            </a:r>
            <a:endParaRPr dirty="0"/>
          </a:p>
          <a:p>
            <a:pPr marL="914400" lvl="1" indent="-457200" algn="l" rtl="0">
              <a:lnSpc>
                <a:spcPct val="100000"/>
              </a:lnSpc>
              <a:spcBef>
                <a:spcPts val="500"/>
              </a:spcBef>
              <a:spcAft>
                <a:spcPts val="0"/>
              </a:spcAft>
              <a:buClr>
                <a:schemeClr val="dk1"/>
              </a:buClr>
              <a:buSzPts val="2400"/>
              <a:buFont typeface="Arial"/>
              <a:buAutoNum type="arabicParenR"/>
            </a:pPr>
            <a:r>
              <a:rPr lang="en-US" dirty="0"/>
              <a:t>expected results and conclusions. </a:t>
            </a:r>
          </a:p>
          <a:p>
            <a:pPr marL="228600" lvl="0" indent="-228600" algn="l" rtl="0">
              <a:lnSpc>
                <a:spcPct val="100000"/>
              </a:lnSpc>
              <a:spcBef>
                <a:spcPts val="1000"/>
              </a:spcBef>
              <a:spcAft>
                <a:spcPts val="0"/>
              </a:spcAft>
              <a:buClr>
                <a:schemeClr val="dk1"/>
              </a:buClr>
              <a:buSzPts val="2800"/>
              <a:buChar char="•"/>
            </a:pPr>
            <a:r>
              <a:rPr lang="en-US" dirty="0"/>
              <a:t>Feel free to send me an early idea to see if your proposal would be feasible. </a:t>
            </a:r>
          </a:p>
          <a:p>
            <a:pPr marL="685800" lvl="1" indent="-228600">
              <a:spcBef>
                <a:spcPts val="1000"/>
              </a:spcBef>
              <a:buSzPts val="2800"/>
            </a:pPr>
            <a:r>
              <a:rPr lang="en-US" dirty="0"/>
              <a:t>E.g. don’t propose to model Mars climate.</a:t>
            </a:r>
          </a:p>
          <a:p>
            <a:pPr marL="685800" lvl="1" indent="-228600">
              <a:spcBef>
                <a:spcPts val="1000"/>
              </a:spcBef>
              <a:buSzPts val="2800"/>
            </a:pPr>
            <a:r>
              <a:rPr lang="en-US" dirty="0"/>
              <a:t>Focus on one region and/or one sector.</a:t>
            </a:r>
          </a:p>
          <a:p>
            <a:pPr marL="685800" lvl="1" indent="-228600">
              <a:spcBef>
                <a:spcPts val="1000"/>
              </a:spcBef>
              <a:buSzPts val="2800"/>
            </a:pPr>
            <a:r>
              <a:rPr lang="en-US" dirty="0"/>
              <a:t>Keep it simple, but with room to expand afterwards.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g1ddc777378b_0_6"/>
          <p:cNvPicPr preferRelativeResize="0"/>
          <p:nvPr/>
        </p:nvPicPr>
        <p:blipFill>
          <a:blip r:embed="rId3">
            <a:alphaModFix/>
          </a:blip>
          <a:stretch>
            <a:fillRect/>
          </a:stretch>
        </p:blipFill>
        <p:spPr>
          <a:xfrm>
            <a:off x="1263375" y="152400"/>
            <a:ext cx="9160750" cy="637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Rectangle 1">
            <a:extLst>
              <a:ext uri="{FF2B5EF4-FFF2-40B4-BE49-F238E27FC236}">
                <a16:creationId xmlns:a16="http://schemas.microsoft.com/office/drawing/2014/main" id="{56C808D6-4459-6D34-F52E-986069B8E46F}"/>
              </a:ext>
            </a:extLst>
          </p:cNvPr>
          <p:cNvSpPr/>
          <p:nvPr/>
        </p:nvSpPr>
        <p:spPr>
          <a:xfrm>
            <a:off x="265850" y="0"/>
            <a:ext cx="11926150" cy="6858000"/>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9" name="Google Shape;309;g1ddc777378b_0_31"/>
          <p:cNvSpPr txBox="1">
            <a:spLocks noGrp="1"/>
          </p:cNvSpPr>
          <p:nvPr>
            <p:ph type="title"/>
          </p:nvPr>
        </p:nvSpPr>
        <p:spPr>
          <a:xfrm>
            <a:off x="838201" y="260349"/>
            <a:ext cx="10896600" cy="99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chemeClr val="lt1"/>
                </a:solidFill>
              </a:rPr>
              <a:t>“chatGPT: write a proposal based on this”</a:t>
            </a:r>
            <a:endParaRPr>
              <a:solidFill>
                <a:schemeClr val="lt1"/>
              </a:solidFill>
            </a:endParaRPr>
          </a:p>
        </p:txBody>
      </p:sp>
      <p:sp>
        <p:nvSpPr>
          <p:cNvPr id="310" name="Google Shape;310;g1ddc777378b_0_31"/>
          <p:cNvSpPr txBox="1">
            <a:spLocks noGrp="1"/>
          </p:cNvSpPr>
          <p:nvPr>
            <p:ph type="body" idx="1"/>
          </p:nvPr>
        </p:nvSpPr>
        <p:spPr>
          <a:xfrm>
            <a:off x="838200" y="1260250"/>
            <a:ext cx="5467200" cy="4998600"/>
          </a:xfrm>
          <a:prstGeom prst="rect">
            <a:avLst/>
          </a:prstGeom>
        </p:spPr>
        <p:txBody>
          <a:bodyPr spcFirstLastPara="1" wrap="square" lIns="91425" tIns="45700" rIns="91425" bIns="45700" anchor="t" anchorCtr="0">
            <a:noAutofit/>
          </a:bodyPr>
          <a:lstStyle/>
          <a:p>
            <a:pPr marL="0" lvl="0" indent="0" algn="l" rtl="0">
              <a:lnSpc>
                <a:spcPct val="105000"/>
              </a:lnSpc>
              <a:spcBef>
                <a:spcPts val="0"/>
              </a:spcBef>
              <a:spcAft>
                <a:spcPts val="0"/>
              </a:spcAft>
              <a:buClr>
                <a:schemeClr val="dk1"/>
              </a:buClr>
              <a:buSzPts val="523"/>
              <a:buFont typeface="Arial"/>
              <a:buNone/>
            </a:pPr>
            <a:r>
              <a:rPr lang="en-US" sz="1170">
                <a:solidFill>
                  <a:srgbClr val="D1D5DB"/>
                </a:solidFill>
                <a:latin typeface="Roboto"/>
                <a:ea typeface="Roboto"/>
                <a:cs typeface="Roboto"/>
                <a:sym typeface="Roboto"/>
              </a:rPr>
              <a:t>Title: Assessing the Impact of Hydrofracking on Global Greenhouse Gas Emissions: A Simulation Study</a:t>
            </a:r>
            <a:endParaRPr sz="1170">
              <a:solidFill>
                <a:srgbClr val="D1D5DB"/>
              </a:solidFill>
              <a:latin typeface="Roboto"/>
              <a:ea typeface="Roboto"/>
              <a:cs typeface="Roboto"/>
              <a:sym typeface="Roboto"/>
            </a:endParaRPr>
          </a:p>
          <a:p>
            <a:pPr marL="0" lvl="0" indent="0" algn="l" rtl="0">
              <a:lnSpc>
                <a:spcPct val="90000"/>
              </a:lnSpc>
              <a:spcBef>
                <a:spcPts val="1500"/>
              </a:spcBef>
              <a:spcAft>
                <a:spcPts val="0"/>
              </a:spcAft>
              <a:buSzPts val="523"/>
              <a:buNone/>
            </a:pPr>
            <a:r>
              <a:rPr lang="en-US" sz="1170">
                <a:solidFill>
                  <a:srgbClr val="D1D5DB"/>
                </a:solidFill>
                <a:latin typeface="Roboto"/>
                <a:ea typeface="Roboto"/>
                <a:cs typeface="Roboto"/>
                <a:sym typeface="Roboto"/>
              </a:rPr>
              <a:t>Background:</a:t>
            </a:r>
            <a:endParaRPr sz="1170">
              <a:solidFill>
                <a:srgbClr val="D1D5DB"/>
              </a:solidFill>
              <a:latin typeface="Roboto"/>
              <a:ea typeface="Roboto"/>
              <a:cs typeface="Roboto"/>
              <a:sym typeface="Roboto"/>
            </a:endParaRPr>
          </a:p>
          <a:p>
            <a:pPr marL="0" lvl="0" indent="0" algn="l" rtl="0">
              <a:lnSpc>
                <a:spcPct val="105000"/>
              </a:lnSpc>
              <a:spcBef>
                <a:spcPts val="1500"/>
              </a:spcBef>
              <a:spcAft>
                <a:spcPts val="0"/>
              </a:spcAft>
              <a:buClr>
                <a:schemeClr val="dk1"/>
              </a:buClr>
              <a:buSzPts val="523"/>
              <a:buFont typeface="Arial"/>
              <a:buNone/>
            </a:pPr>
            <a:r>
              <a:rPr lang="en-US" sz="1170">
                <a:solidFill>
                  <a:srgbClr val="D1D5DB"/>
                </a:solidFill>
                <a:latin typeface="Roboto"/>
                <a:ea typeface="Roboto"/>
                <a:cs typeface="Roboto"/>
                <a:sym typeface="Roboto"/>
              </a:rPr>
              <a:t>Hydrofracking is a new technology that has the potential to revolutionize shale gas production and significantly reduce the cost of gas production, making it a more attractive alternative to coal. Hydrofracking is a process of extracting natural gas from shale rock formations by injecting a high-pressure mixture of water, sand, and chemicals into the rock formations to release the gas. This technology has the potential to increase the available gas supply by five times and reduce the cost of gas production by 80%, leading to the displacement of coal as a primary source of energy.</a:t>
            </a:r>
            <a:endParaRPr sz="1170">
              <a:solidFill>
                <a:srgbClr val="D1D5DB"/>
              </a:solidFill>
              <a:latin typeface="Roboto"/>
              <a:ea typeface="Roboto"/>
              <a:cs typeface="Roboto"/>
              <a:sym typeface="Roboto"/>
            </a:endParaRPr>
          </a:p>
          <a:p>
            <a:pPr marL="0" lvl="0" indent="0" algn="l" rtl="0">
              <a:lnSpc>
                <a:spcPct val="90000"/>
              </a:lnSpc>
              <a:spcBef>
                <a:spcPts val="1500"/>
              </a:spcBef>
              <a:spcAft>
                <a:spcPts val="0"/>
              </a:spcAft>
              <a:buSzPts val="523"/>
              <a:buNone/>
            </a:pPr>
            <a:r>
              <a:rPr lang="en-US" sz="1170">
                <a:solidFill>
                  <a:srgbClr val="D1D5DB"/>
                </a:solidFill>
                <a:latin typeface="Roboto"/>
                <a:ea typeface="Roboto"/>
                <a:cs typeface="Roboto"/>
                <a:sym typeface="Roboto"/>
              </a:rPr>
              <a:t>Research Question:</a:t>
            </a:r>
            <a:endParaRPr sz="1170">
              <a:solidFill>
                <a:srgbClr val="D1D5DB"/>
              </a:solidFill>
              <a:latin typeface="Roboto"/>
              <a:ea typeface="Roboto"/>
              <a:cs typeface="Roboto"/>
              <a:sym typeface="Roboto"/>
            </a:endParaRPr>
          </a:p>
          <a:p>
            <a:pPr marL="0" lvl="0" indent="0" algn="l" rtl="0">
              <a:lnSpc>
                <a:spcPct val="105000"/>
              </a:lnSpc>
              <a:spcBef>
                <a:spcPts val="1500"/>
              </a:spcBef>
              <a:spcAft>
                <a:spcPts val="0"/>
              </a:spcAft>
              <a:buClr>
                <a:schemeClr val="dk1"/>
              </a:buClr>
              <a:buSzPts val="523"/>
              <a:buFont typeface="Arial"/>
              <a:buNone/>
            </a:pPr>
            <a:r>
              <a:rPr lang="en-US" sz="1170">
                <a:solidFill>
                  <a:srgbClr val="D1D5DB"/>
                </a:solidFill>
                <a:latin typeface="Roboto"/>
                <a:ea typeface="Roboto"/>
                <a:cs typeface="Roboto"/>
                <a:sym typeface="Roboto"/>
              </a:rPr>
              <a:t>If hydrofracking reduces the cost of gas production by 80% and increases the available gas supply by 5x, how much global greenhouse gas emissions will be reduced?</a:t>
            </a:r>
            <a:endParaRPr sz="1170">
              <a:solidFill>
                <a:srgbClr val="D1D5DB"/>
              </a:solidFill>
              <a:latin typeface="Roboto"/>
              <a:ea typeface="Roboto"/>
              <a:cs typeface="Roboto"/>
              <a:sym typeface="Roboto"/>
            </a:endParaRPr>
          </a:p>
          <a:p>
            <a:pPr marL="0" lvl="0" indent="0" algn="l" rtl="0">
              <a:lnSpc>
                <a:spcPct val="90000"/>
              </a:lnSpc>
              <a:spcBef>
                <a:spcPts val="1500"/>
              </a:spcBef>
              <a:spcAft>
                <a:spcPts val="0"/>
              </a:spcAft>
              <a:buSzPts val="523"/>
              <a:buNone/>
            </a:pPr>
            <a:r>
              <a:rPr lang="en-US" sz="1170">
                <a:solidFill>
                  <a:srgbClr val="D1D5DB"/>
                </a:solidFill>
                <a:latin typeface="Roboto"/>
                <a:ea typeface="Roboto"/>
                <a:cs typeface="Roboto"/>
                <a:sym typeface="Roboto"/>
              </a:rPr>
              <a:t>Methods:</a:t>
            </a:r>
            <a:endParaRPr sz="1170">
              <a:solidFill>
                <a:srgbClr val="D1D5DB"/>
              </a:solidFill>
              <a:latin typeface="Roboto"/>
              <a:ea typeface="Roboto"/>
              <a:cs typeface="Roboto"/>
              <a:sym typeface="Roboto"/>
            </a:endParaRPr>
          </a:p>
          <a:p>
            <a:pPr marL="0" lvl="0" indent="0" algn="l" rtl="0">
              <a:lnSpc>
                <a:spcPct val="105000"/>
              </a:lnSpc>
              <a:spcBef>
                <a:spcPts val="1500"/>
              </a:spcBef>
              <a:spcAft>
                <a:spcPts val="0"/>
              </a:spcAft>
              <a:buClr>
                <a:schemeClr val="dk1"/>
              </a:buClr>
              <a:buSzPts val="523"/>
              <a:buFont typeface="Arial"/>
              <a:buNone/>
            </a:pPr>
            <a:r>
              <a:rPr lang="en-US" sz="1170">
                <a:solidFill>
                  <a:srgbClr val="D1D5DB"/>
                </a:solidFill>
                <a:latin typeface="Roboto"/>
                <a:ea typeface="Roboto"/>
                <a:cs typeface="Roboto"/>
                <a:sym typeface="Roboto"/>
              </a:rPr>
              <a:t>The study will use an Integrated Assessment Model (IAM) to simulate high and low natural gas supply scenarios to assess the impact of hydrofracking on global greenhouse gas emissions. The IAM model is a widely accepted tool for assessing the impacts of energy policies on the environment, the economy, and society. The model will simulate the impact of hydrofracking on greenhouse gas emissions by sector, including electricity generation, transportation, industry, and residential.</a:t>
            </a:r>
            <a:endParaRPr sz="1170">
              <a:solidFill>
                <a:srgbClr val="D1D5DB"/>
              </a:solidFill>
              <a:latin typeface="Roboto"/>
              <a:ea typeface="Roboto"/>
              <a:cs typeface="Roboto"/>
              <a:sym typeface="Roboto"/>
            </a:endParaRPr>
          </a:p>
          <a:p>
            <a:pPr marL="0" lvl="0" indent="0" algn="l" rtl="0">
              <a:lnSpc>
                <a:spcPct val="90000"/>
              </a:lnSpc>
              <a:spcBef>
                <a:spcPts val="1500"/>
              </a:spcBef>
              <a:spcAft>
                <a:spcPts val="0"/>
              </a:spcAft>
              <a:buSzPts val="523"/>
              <a:buNone/>
            </a:pPr>
            <a:endParaRPr sz="1929"/>
          </a:p>
        </p:txBody>
      </p:sp>
      <p:sp>
        <p:nvSpPr>
          <p:cNvPr id="311" name="Google Shape;311;g1ddc777378b_0_31"/>
          <p:cNvSpPr txBox="1">
            <a:spLocks noGrp="1"/>
          </p:cNvSpPr>
          <p:nvPr>
            <p:ph type="body" idx="1"/>
          </p:nvPr>
        </p:nvSpPr>
        <p:spPr>
          <a:xfrm>
            <a:off x="6458950" y="1260250"/>
            <a:ext cx="5467200" cy="4998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523"/>
              <a:buNone/>
            </a:pPr>
            <a:r>
              <a:rPr lang="en-US" sz="1170">
                <a:solidFill>
                  <a:srgbClr val="D1D5DB"/>
                </a:solidFill>
                <a:latin typeface="Roboto"/>
                <a:ea typeface="Roboto"/>
                <a:cs typeface="Roboto"/>
                <a:sym typeface="Roboto"/>
              </a:rPr>
              <a:t>Anticipated Results:</a:t>
            </a:r>
            <a:endParaRPr sz="1170">
              <a:solidFill>
                <a:srgbClr val="D1D5DB"/>
              </a:solidFill>
              <a:latin typeface="Roboto"/>
              <a:ea typeface="Roboto"/>
              <a:cs typeface="Roboto"/>
              <a:sym typeface="Roboto"/>
            </a:endParaRPr>
          </a:p>
          <a:p>
            <a:pPr marL="0" lvl="0" indent="0" algn="l" rtl="0">
              <a:lnSpc>
                <a:spcPct val="105000"/>
              </a:lnSpc>
              <a:spcBef>
                <a:spcPts val="1500"/>
              </a:spcBef>
              <a:spcAft>
                <a:spcPts val="0"/>
              </a:spcAft>
              <a:buSzPts val="523"/>
              <a:buNone/>
            </a:pPr>
            <a:r>
              <a:rPr lang="en-US" sz="1170">
                <a:solidFill>
                  <a:srgbClr val="D1D5DB"/>
                </a:solidFill>
                <a:latin typeface="Roboto"/>
                <a:ea typeface="Roboto"/>
                <a:cs typeface="Roboto"/>
                <a:sym typeface="Roboto"/>
              </a:rPr>
              <a:t>The study is expected to provide the following results:</a:t>
            </a:r>
            <a:endParaRPr sz="1170">
              <a:solidFill>
                <a:srgbClr val="D1D5DB"/>
              </a:solidFill>
              <a:latin typeface="Roboto"/>
              <a:ea typeface="Roboto"/>
              <a:cs typeface="Roboto"/>
              <a:sym typeface="Roboto"/>
            </a:endParaRPr>
          </a:p>
          <a:p>
            <a:pPr marL="457200" lvl="0" indent="-302895" algn="l" rtl="0">
              <a:lnSpc>
                <a:spcPct val="105000"/>
              </a:lnSpc>
              <a:spcBef>
                <a:spcPts val="2900"/>
              </a:spcBef>
              <a:spcAft>
                <a:spcPts val="0"/>
              </a:spcAft>
              <a:buClr>
                <a:srgbClr val="D1D5DB"/>
              </a:buClr>
              <a:buSzPts val="1170"/>
              <a:buFont typeface="Roboto"/>
              <a:buAutoNum type="arabicPeriod"/>
            </a:pPr>
            <a:r>
              <a:rPr lang="en-US" sz="1170">
                <a:solidFill>
                  <a:srgbClr val="D1D5DB"/>
                </a:solidFill>
                <a:latin typeface="Roboto"/>
                <a:ea typeface="Roboto"/>
                <a:cs typeface="Roboto"/>
                <a:sym typeface="Roboto"/>
              </a:rPr>
              <a:t>Total greenhouse gas emissions by gas and sector: This will show the reduction in emissions associated with an abundant gas supply.</a:t>
            </a:r>
            <a:endParaRPr sz="1170">
              <a:solidFill>
                <a:srgbClr val="D1D5DB"/>
              </a:solidFill>
              <a:latin typeface="Roboto"/>
              <a:ea typeface="Roboto"/>
              <a:cs typeface="Roboto"/>
              <a:sym typeface="Roboto"/>
            </a:endParaRPr>
          </a:p>
          <a:p>
            <a:pPr marL="457200" lvl="0" indent="-302895" algn="l" rtl="0">
              <a:lnSpc>
                <a:spcPct val="105000"/>
              </a:lnSpc>
              <a:spcBef>
                <a:spcPts val="0"/>
              </a:spcBef>
              <a:spcAft>
                <a:spcPts val="0"/>
              </a:spcAft>
              <a:buClr>
                <a:srgbClr val="D1D5DB"/>
              </a:buClr>
              <a:buSzPts val="1170"/>
              <a:buFont typeface="Roboto"/>
              <a:buAutoNum type="arabicPeriod"/>
            </a:pPr>
            <a:r>
              <a:rPr lang="en-US" sz="1170">
                <a:solidFill>
                  <a:srgbClr val="D1D5DB"/>
                </a:solidFill>
                <a:latin typeface="Roboto"/>
                <a:ea typeface="Roboto"/>
                <a:cs typeface="Roboto"/>
                <a:sym typeface="Roboto"/>
              </a:rPr>
              <a:t>Electricity generation by fuel: This will show how gas power plants will displace coal power plants, reducing greenhouse gas emissions associated with electricity generation.</a:t>
            </a:r>
            <a:endParaRPr sz="1170">
              <a:solidFill>
                <a:srgbClr val="D1D5DB"/>
              </a:solidFill>
              <a:latin typeface="Roboto"/>
              <a:ea typeface="Roboto"/>
              <a:cs typeface="Roboto"/>
              <a:sym typeface="Roboto"/>
            </a:endParaRPr>
          </a:p>
          <a:p>
            <a:pPr marL="0" lvl="0" indent="0" algn="l" rtl="0">
              <a:lnSpc>
                <a:spcPct val="90000"/>
              </a:lnSpc>
              <a:spcBef>
                <a:spcPts val="2900"/>
              </a:spcBef>
              <a:spcAft>
                <a:spcPts val="0"/>
              </a:spcAft>
              <a:buSzPts val="523"/>
              <a:buNone/>
            </a:pPr>
            <a:r>
              <a:rPr lang="en-US" sz="1170">
                <a:solidFill>
                  <a:srgbClr val="D1D5DB"/>
                </a:solidFill>
                <a:latin typeface="Roboto"/>
                <a:ea typeface="Roboto"/>
                <a:cs typeface="Roboto"/>
                <a:sym typeface="Roboto"/>
              </a:rPr>
              <a:t>Discussion:</a:t>
            </a:r>
            <a:endParaRPr sz="1170">
              <a:solidFill>
                <a:srgbClr val="D1D5DB"/>
              </a:solidFill>
              <a:latin typeface="Roboto"/>
              <a:ea typeface="Roboto"/>
              <a:cs typeface="Roboto"/>
              <a:sym typeface="Roboto"/>
            </a:endParaRPr>
          </a:p>
          <a:p>
            <a:pPr marL="0" lvl="0" indent="0" algn="l" rtl="0">
              <a:lnSpc>
                <a:spcPct val="105000"/>
              </a:lnSpc>
              <a:spcBef>
                <a:spcPts val="1500"/>
              </a:spcBef>
              <a:spcAft>
                <a:spcPts val="0"/>
              </a:spcAft>
              <a:buSzPts val="523"/>
              <a:buNone/>
            </a:pPr>
            <a:r>
              <a:rPr lang="en-US" sz="1170">
                <a:solidFill>
                  <a:srgbClr val="D1D5DB"/>
                </a:solidFill>
                <a:latin typeface="Roboto"/>
                <a:ea typeface="Roboto"/>
                <a:cs typeface="Roboto"/>
                <a:sym typeface="Roboto"/>
              </a:rPr>
              <a:t>The study will discuss the magnitude of emissions reduction made possible by an abundant gas supply. The findings will be compared with the emissions reduction targets set by various countries and international organizations. The study will also discuss the potential environmental risks associated with hydrofracking, such as water contamination and air pollution, and how these risks can be mitigated.</a:t>
            </a:r>
            <a:endParaRPr sz="1170">
              <a:solidFill>
                <a:srgbClr val="D1D5DB"/>
              </a:solidFill>
              <a:latin typeface="Roboto"/>
              <a:ea typeface="Roboto"/>
              <a:cs typeface="Roboto"/>
              <a:sym typeface="Roboto"/>
            </a:endParaRPr>
          </a:p>
          <a:p>
            <a:pPr marL="0" lvl="0" indent="0" algn="l" rtl="0">
              <a:lnSpc>
                <a:spcPct val="90000"/>
              </a:lnSpc>
              <a:spcBef>
                <a:spcPts val="1500"/>
              </a:spcBef>
              <a:spcAft>
                <a:spcPts val="0"/>
              </a:spcAft>
              <a:buSzPts val="523"/>
              <a:buNone/>
            </a:pPr>
            <a:r>
              <a:rPr lang="en-US" sz="1170">
                <a:solidFill>
                  <a:srgbClr val="D1D5DB"/>
                </a:solidFill>
                <a:latin typeface="Roboto"/>
                <a:ea typeface="Roboto"/>
                <a:cs typeface="Roboto"/>
                <a:sym typeface="Roboto"/>
              </a:rPr>
              <a:t>Conclusion:</a:t>
            </a:r>
            <a:endParaRPr sz="1170">
              <a:solidFill>
                <a:srgbClr val="D1D5DB"/>
              </a:solidFill>
              <a:latin typeface="Roboto"/>
              <a:ea typeface="Roboto"/>
              <a:cs typeface="Roboto"/>
              <a:sym typeface="Roboto"/>
            </a:endParaRPr>
          </a:p>
          <a:p>
            <a:pPr marL="0" lvl="0" indent="0" algn="l" rtl="0">
              <a:lnSpc>
                <a:spcPct val="105000"/>
              </a:lnSpc>
              <a:spcBef>
                <a:spcPts val="1500"/>
              </a:spcBef>
              <a:spcAft>
                <a:spcPts val="0"/>
              </a:spcAft>
              <a:buSzPts val="523"/>
              <a:buNone/>
            </a:pPr>
            <a:r>
              <a:rPr lang="en-US" sz="1170">
                <a:solidFill>
                  <a:srgbClr val="D1D5DB"/>
                </a:solidFill>
                <a:latin typeface="Roboto"/>
                <a:ea typeface="Roboto"/>
                <a:cs typeface="Roboto"/>
                <a:sym typeface="Roboto"/>
              </a:rPr>
              <a:t>The study will contribute to the understanding of the impact of hydrofracking on global greenhouse gas emissions and provide insights into how this technology can be used to mitigate climate change. The findings of the study will be useful for policymakers, energy companies, and environmental organizations in making informed decisions about energy policies and practices.</a:t>
            </a:r>
            <a:endParaRPr sz="1170">
              <a:solidFill>
                <a:srgbClr val="D1D5DB"/>
              </a:solidFill>
              <a:latin typeface="Roboto"/>
              <a:ea typeface="Roboto"/>
              <a:cs typeface="Roboto"/>
              <a:sym typeface="Roboto"/>
            </a:endParaRPr>
          </a:p>
          <a:p>
            <a:pPr marL="0" lvl="0" indent="0" algn="l" rtl="0">
              <a:lnSpc>
                <a:spcPct val="90000"/>
              </a:lnSpc>
              <a:spcBef>
                <a:spcPts val="1000"/>
              </a:spcBef>
              <a:spcAft>
                <a:spcPts val="0"/>
              </a:spcAft>
              <a:buSzPts val="523"/>
              <a:buNone/>
            </a:pPr>
            <a:endParaRPr sz="1929"/>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ddc777378b_0_13"/>
          <p:cNvSpPr/>
          <p:nvPr/>
        </p:nvSpPr>
        <p:spPr>
          <a:xfrm>
            <a:off x="-76200" y="0"/>
            <a:ext cx="1225500" cy="685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pic>
        <p:nvPicPr>
          <p:cNvPr id="318" name="Google Shape;318;g1ddc777378b_0_13"/>
          <p:cNvPicPr preferRelativeResize="0"/>
          <p:nvPr/>
        </p:nvPicPr>
        <p:blipFill>
          <a:blip r:embed="rId3">
            <a:alphaModFix/>
          </a:blip>
          <a:stretch>
            <a:fillRect/>
          </a:stretch>
        </p:blipFill>
        <p:spPr>
          <a:xfrm>
            <a:off x="6192250" y="282150"/>
            <a:ext cx="8156125" cy="6293699"/>
          </a:xfrm>
          <a:prstGeom prst="rect">
            <a:avLst/>
          </a:prstGeom>
          <a:noFill/>
          <a:ln>
            <a:noFill/>
          </a:ln>
        </p:spPr>
      </p:pic>
      <p:pic>
        <p:nvPicPr>
          <p:cNvPr id="319" name="Google Shape;319;g1ddc777378b_0_13"/>
          <p:cNvPicPr preferRelativeResize="0"/>
          <p:nvPr/>
        </p:nvPicPr>
        <p:blipFill>
          <a:blip r:embed="rId4">
            <a:alphaModFix/>
          </a:blip>
          <a:stretch>
            <a:fillRect/>
          </a:stretch>
        </p:blipFill>
        <p:spPr>
          <a:xfrm>
            <a:off x="304800" y="364500"/>
            <a:ext cx="5887451" cy="54145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270E8-AE4F-22B8-8ADE-D48E007F0827}"/>
              </a:ext>
            </a:extLst>
          </p:cNvPr>
          <p:cNvSpPr>
            <a:spLocks noGrp="1"/>
          </p:cNvSpPr>
          <p:nvPr>
            <p:ph type="title"/>
          </p:nvPr>
        </p:nvSpPr>
        <p:spPr/>
        <p:txBody>
          <a:bodyPr>
            <a:normAutofit/>
          </a:bodyPr>
          <a:lstStyle/>
          <a:p>
            <a:r>
              <a:rPr lang="en-US" sz="4400" b="1" dirty="0"/>
              <a:t>GCAM tutorial – modify input files</a:t>
            </a:r>
            <a:endParaRPr lang="en-US" sz="4400" dirty="0"/>
          </a:p>
        </p:txBody>
      </p:sp>
      <p:sp>
        <p:nvSpPr>
          <p:cNvPr id="5" name="Text Placeholder 4">
            <a:extLst>
              <a:ext uri="{FF2B5EF4-FFF2-40B4-BE49-F238E27FC236}">
                <a16:creationId xmlns:a16="http://schemas.microsoft.com/office/drawing/2014/main" id="{532067A3-33F9-DD48-66FC-CEBBC706BADD}"/>
              </a:ext>
            </a:extLst>
          </p:cNvPr>
          <p:cNvSpPr>
            <a:spLocks noGrp="1"/>
          </p:cNvSpPr>
          <p:nvPr>
            <p:ph type="body" idx="1"/>
          </p:nvPr>
        </p:nvSpPr>
        <p:spPr>
          <a:xfrm>
            <a:off x="831850" y="4924697"/>
            <a:ext cx="10515600" cy="1164953"/>
          </a:xfrm>
        </p:spPr>
        <p:txBody>
          <a:bodyPr/>
          <a:lstStyle/>
          <a:p>
            <a:r>
              <a:rPr lang="en-US" dirty="0">
                <a:hlinkClick r:id="rId2"/>
              </a:rPr>
              <a:t>https://jgcri.github.io/gcam_training/gcam.html#Scenario_Adjustments</a:t>
            </a:r>
            <a:endParaRPr lang="en-US" dirty="0"/>
          </a:p>
          <a:p>
            <a:endParaRPr lang="en-US" dirty="0"/>
          </a:p>
        </p:txBody>
      </p:sp>
    </p:spTree>
    <p:extLst>
      <p:ext uri="{BB962C8B-B14F-4D97-AF65-F5344CB8AC3E}">
        <p14:creationId xmlns:p14="http://schemas.microsoft.com/office/powerpoint/2010/main" val="1737318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2ED2-E57F-962F-4BC7-90335F0D8E31}"/>
              </a:ext>
            </a:extLst>
          </p:cNvPr>
          <p:cNvSpPr>
            <a:spLocks noGrp="1"/>
          </p:cNvSpPr>
          <p:nvPr>
            <p:ph type="title"/>
          </p:nvPr>
        </p:nvSpPr>
        <p:spPr/>
        <p:txBody>
          <a:bodyPr/>
          <a:lstStyle/>
          <a:p>
            <a:pPr marL="0" indent="0">
              <a:buNone/>
            </a:pPr>
            <a:r>
              <a:rPr lang="en-US" dirty="0"/>
              <a:t>Example 1: Technology costs</a:t>
            </a:r>
          </a:p>
        </p:txBody>
      </p:sp>
      <p:sp>
        <p:nvSpPr>
          <p:cNvPr id="3" name="Content Placeholder 2">
            <a:extLst>
              <a:ext uri="{FF2B5EF4-FFF2-40B4-BE49-F238E27FC236}">
                <a16:creationId xmlns:a16="http://schemas.microsoft.com/office/drawing/2014/main" id="{FE5C1C11-9A23-41EA-26F1-5D6014054E8F}"/>
              </a:ext>
            </a:extLst>
          </p:cNvPr>
          <p:cNvSpPr>
            <a:spLocks noGrp="1"/>
          </p:cNvSpPr>
          <p:nvPr>
            <p:ph idx="1"/>
          </p:nvPr>
        </p:nvSpPr>
        <p:spPr>
          <a:xfrm>
            <a:off x="838200" y="1467650"/>
            <a:ext cx="10896600" cy="5390350"/>
          </a:xfrm>
        </p:spPr>
        <p:txBody>
          <a:bodyPr>
            <a:normAutofit/>
          </a:bodyPr>
          <a:lstStyle/>
          <a:p>
            <a:r>
              <a:rPr lang="en-US" sz="2400" dirty="0"/>
              <a:t>Electricity technologies</a:t>
            </a:r>
          </a:p>
          <a:p>
            <a:pPr lvl="1"/>
            <a:r>
              <a:rPr lang="en-US" sz="2000" dirty="0"/>
              <a:t>&lt;global-technology-database&gt;</a:t>
            </a:r>
          </a:p>
          <a:p>
            <a:pPr lvl="1"/>
            <a:r>
              <a:rPr lang="en-US" sz="2000" dirty="0"/>
              <a:t>&lt;input-capital/capital-overnight&gt;: overnight capital costs (i.e., excluding the interest payments required during the construction time), in 1975$ per kW of installed capacity.</a:t>
            </a:r>
          </a:p>
          <a:p>
            <a:pPr lvl="1"/>
            <a:r>
              <a:rPr lang="en-US" sz="2000" dirty="0"/>
              <a:t>Example file: ..input/</a:t>
            </a:r>
            <a:r>
              <a:rPr lang="en-US" sz="2000" dirty="0" err="1"/>
              <a:t>gcamdata</a:t>
            </a:r>
            <a:r>
              <a:rPr lang="en-US" sz="2000" dirty="0"/>
              <a:t>/xml/</a:t>
            </a:r>
            <a:r>
              <a:rPr lang="en-US" sz="2000" dirty="0" err="1"/>
              <a:t>solar_adv.xml</a:t>
            </a:r>
            <a:endParaRPr lang="en-US" sz="2000" dirty="0"/>
          </a:p>
          <a:p>
            <a:pPr marL="457200" lvl="1" indent="0">
              <a:buNone/>
            </a:pPr>
            <a:endParaRPr lang="en-US" sz="2000" dirty="0"/>
          </a:p>
          <a:p>
            <a:r>
              <a:rPr lang="en-US" sz="2400" dirty="0"/>
              <a:t>Transportation technologies</a:t>
            </a:r>
          </a:p>
          <a:p>
            <a:pPr lvl="1"/>
            <a:r>
              <a:rPr lang="en-US" sz="2000" dirty="0"/>
              <a:t>&lt;minicam-non-energy-input/input-cost&gt;: the average levelized cost of transportation, in 1990$ per vehicle-km. </a:t>
            </a:r>
            <a:r>
              <a:rPr lang="en-US" dirty="0"/>
              <a:t> </a:t>
            </a:r>
          </a:p>
          <a:p>
            <a:endParaRPr lang="en-US" sz="2400" dirty="0"/>
          </a:p>
        </p:txBody>
      </p:sp>
      <p:graphicFrame>
        <p:nvGraphicFramePr>
          <p:cNvPr id="4" name="Table 3">
            <a:extLst>
              <a:ext uri="{FF2B5EF4-FFF2-40B4-BE49-F238E27FC236}">
                <a16:creationId xmlns:a16="http://schemas.microsoft.com/office/drawing/2014/main" id="{BE8383C0-0739-461E-161E-AFA02C280DBE}"/>
              </a:ext>
            </a:extLst>
          </p:cNvPr>
          <p:cNvGraphicFramePr>
            <a:graphicFrameLocks noGrp="1"/>
          </p:cNvGraphicFramePr>
          <p:nvPr/>
        </p:nvGraphicFramePr>
        <p:xfrm>
          <a:off x="962025" y="5142156"/>
          <a:ext cx="10896600" cy="925830"/>
        </p:xfrm>
        <a:graphic>
          <a:graphicData uri="http://schemas.openxmlformats.org/drawingml/2006/table">
            <a:tbl>
              <a:tblPr/>
              <a:tblGrid>
                <a:gridCol w="3632200">
                  <a:extLst>
                    <a:ext uri="{9D8B030D-6E8A-4147-A177-3AD203B41FA5}">
                      <a16:colId xmlns:a16="http://schemas.microsoft.com/office/drawing/2014/main" val="2635587135"/>
                    </a:ext>
                  </a:extLst>
                </a:gridCol>
                <a:gridCol w="6352450">
                  <a:extLst>
                    <a:ext uri="{9D8B030D-6E8A-4147-A177-3AD203B41FA5}">
                      <a16:colId xmlns:a16="http://schemas.microsoft.com/office/drawing/2014/main" val="2330303602"/>
                    </a:ext>
                  </a:extLst>
                </a:gridCol>
                <a:gridCol w="911950">
                  <a:extLst>
                    <a:ext uri="{9D8B030D-6E8A-4147-A177-3AD203B41FA5}">
                      <a16:colId xmlns:a16="http://schemas.microsoft.com/office/drawing/2014/main" val="2403627471"/>
                    </a:ext>
                  </a:extLst>
                </a:gridCol>
              </a:tblGrid>
              <a:tr h="0">
                <a:tc>
                  <a:txBody>
                    <a:bodyPr/>
                    <a:lstStyle/>
                    <a:p>
                      <a:pPr algn="l" fontAlgn="b"/>
                      <a:r>
                        <a:rPr lang="en-US">
                          <a:solidFill>
                            <a:srgbClr val="FFFFFF"/>
                          </a:solidFill>
                          <a:effectLst/>
                        </a:rPr>
                        <a:t>Files Used</a:t>
                      </a:r>
                    </a:p>
                  </a:txBody>
                  <a:tcPr marL="47625" marR="47625"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solidFill>
                      <a:srgbClr val="2A2A2A"/>
                    </a:solidFill>
                  </a:tcPr>
                </a:tc>
                <a:tc>
                  <a:txBody>
                    <a:bodyPr/>
                    <a:lstStyle/>
                    <a:p>
                      <a:pPr algn="l" fontAlgn="b"/>
                      <a:r>
                        <a:rPr lang="en-US" dirty="0">
                          <a:solidFill>
                            <a:srgbClr val="FFFFFF"/>
                          </a:solidFill>
                          <a:effectLst/>
                        </a:rPr>
                        <a:t>Description</a:t>
                      </a:r>
                    </a:p>
                  </a:txBody>
                  <a:tcPr marL="47625" marR="47625"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solidFill>
                      <a:srgbClr val="2A2A2A"/>
                    </a:solidFill>
                  </a:tcPr>
                </a:tc>
                <a:tc>
                  <a:txBody>
                    <a:bodyPr/>
                    <a:lstStyle/>
                    <a:p>
                      <a:pPr algn="l" fontAlgn="b"/>
                      <a:r>
                        <a:rPr lang="en-US">
                          <a:solidFill>
                            <a:srgbClr val="FFFFFF"/>
                          </a:solidFill>
                          <a:effectLst/>
                        </a:rPr>
                        <a:t>Link</a:t>
                      </a:r>
                    </a:p>
                  </a:txBody>
                  <a:tcPr marL="47625" marR="47625"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solidFill>
                      <a:srgbClr val="2A2A2A"/>
                    </a:solidFill>
                  </a:tcPr>
                </a:tc>
                <a:extLst>
                  <a:ext uri="{0D108BD9-81ED-4DB2-BD59-A6C34878D82A}">
                    <a16:rowId xmlns:a16="http://schemas.microsoft.com/office/drawing/2014/main" val="2781340849"/>
                  </a:ext>
                </a:extLst>
              </a:tr>
              <a:tr h="0">
                <a:tc>
                  <a:txBody>
                    <a:bodyPr/>
                    <a:lstStyle/>
                    <a:p>
                      <a:pPr algn="l" fontAlgn="t"/>
                      <a:r>
                        <a:rPr lang="en-US">
                          <a:effectLst/>
                        </a:rPr>
                        <a:t>transportation_UCD_CORE.csv</a:t>
                      </a: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rPr>
                        <a:t>XML containing reference transportation technology costs</a:t>
                      </a: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u="sng">
                          <a:solidFill>
                            <a:srgbClr val="2780E3"/>
                          </a:solidFill>
                          <a:effectLst/>
                          <a:hlinkClick r:id="rId3"/>
                        </a:rPr>
                        <a:t>Link</a:t>
                      </a:r>
                      <a:endParaRPr lang="en-US">
                        <a:effectLst/>
                      </a:endParaRP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52205622"/>
                  </a:ext>
                </a:extLst>
              </a:tr>
              <a:tr h="0">
                <a:tc>
                  <a:txBody>
                    <a:bodyPr/>
                    <a:lstStyle/>
                    <a:p>
                      <a:pPr algn="l" fontAlgn="t"/>
                      <a:r>
                        <a:rPr lang="en-US" dirty="0" err="1">
                          <a:effectLst/>
                        </a:rPr>
                        <a:t>adjust_ev_tech_cost.xml</a:t>
                      </a:r>
                      <a:endParaRPr lang="en-US" dirty="0">
                        <a:effectLst/>
                      </a:endParaRP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l" fontAlgn="t"/>
                      <a:r>
                        <a:rPr lang="en-US">
                          <a:effectLst/>
                        </a:rPr>
                        <a:t>XML for modifying 4-wheel passenger BEV costs</a:t>
                      </a: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tc>
                  <a:txBody>
                    <a:bodyPr/>
                    <a:lstStyle/>
                    <a:p>
                      <a:pPr algn="l" fontAlgn="t"/>
                      <a:r>
                        <a:rPr lang="en-US" u="sng" dirty="0">
                          <a:solidFill>
                            <a:srgbClr val="2780E3"/>
                          </a:solidFill>
                          <a:effectLst/>
                          <a:hlinkClick r:id="rId4"/>
                        </a:rPr>
                        <a:t>Link</a:t>
                      </a:r>
                      <a:endParaRPr lang="en-US" dirty="0">
                        <a:effectLst/>
                      </a:endParaRP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470713582"/>
                  </a:ext>
                </a:extLst>
              </a:tr>
            </a:tbl>
          </a:graphicData>
        </a:graphic>
      </p:graphicFrame>
    </p:spTree>
    <p:extLst>
      <p:ext uri="{BB962C8B-B14F-4D97-AF65-F5344CB8AC3E}">
        <p14:creationId xmlns:p14="http://schemas.microsoft.com/office/powerpoint/2010/main" val="729080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2ED2-E57F-962F-4BC7-90335F0D8E31}"/>
              </a:ext>
            </a:extLst>
          </p:cNvPr>
          <p:cNvSpPr>
            <a:spLocks noGrp="1"/>
          </p:cNvSpPr>
          <p:nvPr>
            <p:ph type="title"/>
          </p:nvPr>
        </p:nvSpPr>
        <p:spPr/>
        <p:txBody>
          <a:bodyPr/>
          <a:lstStyle/>
          <a:p>
            <a:pPr marL="0" indent="0">
              <a:buNone/>
            </a:pPr>
            <a:r>
              <a:rPr lang="en-US" dirty="0"/>
              <a:t>Example 2: Electricity generation mix</a:t>
            </a:r>
          </a:p>
        </p:txBody>
      </p:sp>
      <p:sp>
        <p:nvSpPr>
          <p:cNvPr id="3" name="Content Placeholder 2">
            <a:extLst>
              <a:ext uri="{FF2B5EF4-FFF2-40B4-BE49-F238E27FC236}">
                <a16:creationId xmlns:a16="http://schemas.microsoft.com/office/drawing/2014/main" id="{FE5C1C11-9A23-41EA-26F1-5D6014054E8F}"/>
              </a:ext>
            </a:extLst>
          </p:cNvPr>
          <p:cNvSpPr>
            <a:spLocks noGrp="1"/>
          </p:cNvSpPr>
          <p:nvPr>
            <p:ph idx="1"/>
          </p:nvPr>
        </p:nvSpPr>
        <p:spPr>
          <a:xfrm>
            <a:off x="838200" y="1467650"/>
            <a:ext cx="10896600" cy="5390350"/>
          </a:xfrm>
        </p:spPr>
        <p:txBody>
          <a:bodyPr>
            <a:normAutofit lnSpcReduction="10000"/>
          </a:bodyPr>
          <a:lstStyle/>
          <a:p>
            <a:r>
              <a:rPr lang="en-US" sz="2400" dirty="0"/>
              <a:t>Set floors and ceilings for electricity generation by fuel:</a:t>
            </a:r>
          </a:p>
          <a:p>
            <a:pPr lvl="1"/>
            <a:r>
              <a:rPr lang="en-US" sz="2000" dirty="0"/>
              <a:t>floors (minimum required generation amounts) for wind and solar  </a:t>
            </a:r>
          </a:p>
          <a:p>
            <a:pPr lvl="1"/>
            <a:r>
              <a:rPr lang="en-US" sz="2000" dirty="0"/>
              <a:t>ceiling (maximum generation amount) for coal </a:t>
            </a:r>
          </a:p>
          <a:p>
            <a:pPr lvl="1"/>
            <a:r>
              <a:rPr lang="en-US" sz="2000" dirty="0"/>
              <a:t>*constraint (exact generation amount)  </a:t>
            </a:r>
          </a:p>
          <a:p>
            <a:r>
              <a:rPr lang="en-US" sz="2400" dirty="0"/>
              <a:t>Approach: &lt;policy-portfolio-standard&gt; allows you to set up taxes, subsidies, constraints, and renewable energy standards. </a:t>
            </a:r>
          </a:p>
          <a:p>
            <a:r>
              <a:rPr lang="en-US" sz="2400" dirty="0"/>
              <a:t>Add-on files:</a:t>
            </a:r>
          </a:p>
          <a:p>
            <a:endParaRPr lang="en-US" sz="2400" dirty="0"/>
          </a:p>
          <a:p>
            <a:endParaRPr lang="en-US" sz="2400" dirty="0"/>
          </a:p>
          <a:p>
            <a:endParaRPr lang="en-US" sz="2400" dirty="0"/>
          </a:p>
          <a:p>
            <a:r>
              <a:rPr lang="en-US" sz="2400" dirty="0" err="1"/>
              <a:t>Configuration.xml</a:t>
            </a:r>
            <a:r>
              <a:rPr lang="en-US" sz="2400" dirty="0"/>
              <a:t>:</a:t>
            </a:r>
          </a:p>
          <a:p>
            <a:pPr marL="0" indent="0">
              <a:lnSpc>
                <a:spcPct val="110000"/>
              </a:lnSpc>
              <a:buNone/>
            </a:pPr>
            <a:r>
              <a:rPr lang="en-US" sz="1600" dirty="0"/>
              <a:t>&lt;Value name = "</a:t>
            </a:r>
            <a:r>
              <a:rPr lang="en-US" sz="1600" dirty="0" err="1"/>
              <a:t>scen</a:t>
            </a:r>
            <a:r>
              <a:rPr lang="en-US" sz="1600" dirty="0"/>
              <a:t>"&gt;../input/</a:t>
            </a:r>
            <a:r>
              <a:rPr lang="en-US" sz="1600" dirty="0">
                <a:highlight>
                  <a:srgbClr val="FFFF00"/>
                </a:highlight>
              </a:rPr>
              <a:t>tech-add-on</a:t>
            </a:r>
            <a:r>
              <a:rPr lang="en-US" sz="1600" dirty="0"/>
              <a:t>/</a:t>
            </a:r>
            <a:r>
              <a:rPr lang="en-US" sz="1600" dirty="0" err="1"/>
              <a:t>electricity_generation_constraints.xml</a:t>
            </a:r>
            <a:r>
              <a:rPr lang="en-US" sz="1600" dirty="0"/>
              <a:t>&lt;/Value&gt;</a:t>
            </a:r>
            <a:r>
              <a:rPr lang="en-US" sz="1600" b="0" i="0" dirty="0">
                <a:solidFill>
                  <a:srgbClr val="333333"/>
                </a:solidFill>
                <a:effectLst/>
                <a:latin typeface="Source Sans Pro" panose="020B0503030403020204" pitchFamily="34" charset="0"/>
              </a:rPr>
              <a:t> </a:t>
            </a:r>
          </a:p>
          <a:p>
            <a:pPr marL="0" indent="0">
              <a:lnSpc>
                <a:spcPct val="60000"/>
              </a:lnSpc>
              <a:buNone/>
            </a:pPr>
            <a:r>
              <a:rPr lang="en-US" sz="1600" dirty="0"/>
              <a:t>&lt;Value name = "</a:t>
            </a:r>
            <a:r>
              <a:rPr lang="en-US" sz="1600" dirty="0" err="1"/>
              <a:t>scen</a:t>
            </a:r>
            <a:r>
              <a:rPr lang="en-US" sz="1600" dirty="0"/>
              <a:t>"&gt;../input/</a:t>
            </a:r>
            <a:r>
              <a:rPr lang="en-US" sz="1600" dirty="0">
                <a:highlight>
                  <a:srgbClr val="FFFF00"/>
                </a:highlight>
              </a:rPr>
              <a:t>tech-add-on</a:t>
            </a:r>
            <a:r>
              <a:rPr lang="en-US" sz="1600" dirty="0"/>
              <a:t>/</a:t>
            </a:r>
            <a:r>
              <a:rPr lang="en-US" sz="1600" dirty="0" err="1"/>
              <a:t>electricity_generation_constraint_techs.xml</a:t>
            </a:r>
            <a:r>
              <a:rPr lang="en-US" sz="1600" dirty="0"/>
              <a:t>&lt;/Value&gt;</a:t>
            </a:r>
            <a:endParaRPr lang="en-US" sz="2400" dirty="0"/>
          </a:p>
        </p:txBody>
      </p:sp>
      <p:graphicFrame>
        <p:nvGraphicFramePr>
          <p:cNvPr id="6" name="Table 5">
            <a:extLst>
              <a:ext uri="{FF2B5EF4-FFF2-40B4-BE49-F238E27FC236}">
                <a16:creationId xmlns:a16="http://schemas.microsoft.com/office/drawing/2014/main" id="{65B349B6-54AC-C28D-90C0-4AA531A9A59F}"/>
              </a:ext>
            </a:extLst>
          </p:cNvPr>
          <p:cNvGraphicFramePr>
            <a:graphicFrameLocks noGrp="1"/>
          </p:cNvGraphicFramePr>
          <p:nvPr/>
        </p:nvGraphicFramePr>
        <p:xfrm>
          <a:off x="3004455" y="3885400"/>
          <a:ext cx="8834847" cy="1504950"/>
        </p:xfrm>
        <a:graphic>
          <a:graphicData uri="http://schemas.openxmlformats.org/drawingml/2006/table">
            <a:tbl>
              <a:tblPr/>
              <a:tblGrid>
                <a:gridCol w="4663442">
                  <a:extLst>
                    <a:ext uri="{9D8B030D-6E8A-4147-A177-3AD203B41FA5}">
                      <a16:colId xmlns:a16="http://schemas.microsoft.com/office/drawing/2014/main" val="3753640568"/>
                    </a:ext>
                  </a:extLst>
                </a:gridCol>
                <a:gridCol w="3200400">
                  <a:extLst>
                    <a:ext uri="{9D8B030D-6E8A-4147-A177-3AD203B41FA5}">
                      <a16:colId xmlns:a16="http://schemas.microsoft.com/office/drawing/2014/main" val="3626649857"/>
                    </a:ext>
                  </a:extLst>
                </a:gridCol>
                <a:gridCol w="971005">
                  <a:extLst>
                    <a:ext uri="{9D8B030D-6E8A-4147-A177-3AD203B41FA5}">
                      <a16:colId xmlns:a16="http://schemas.microsoft.com/office/drawing/2014/main" val="1188111610"/>
                    </a:ext>
                  </a:extLst>
                </a:gridCol>
              </a:tblGrid>
              <a:tr h="291017">
                <a:tc>
                  <a:txBody>
                    <a:bodyPr/>
                    <a:lstStyle/>
                    <a:p>
                      <a:pPr algn="l" fontAlgn="b"/>
                      <a:r>
                        <a:rPr lang="en-US" sz="1600">
                          <a:solidFill>
                            <a:srgbClr val="FFFFFF"/>
                          </a:solidFill>
                          <a:effectLst/>
                        </a:rPr>
                        <a:t>Files Used</a:t>
                      </a:r>
                    </a:p>
                  </a:txBody>
                  <a:tcPr marL="47625" marR="47625"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solidFill>
                      <a:srgbClr val="2A2A2A"/>
                    </a:solidFill>
                  </a:tcPr>
                </a:tc>
                <a:tc>
                  <a:txBody>
                    <a:bodyPr/>
                    <a:lstStyle/>
                    <a:p>
                      <a:pPr algn="l" fontAlgn="b"/>
                      <a:r>
                        <a:rPr lang="en-US" sz="1600" dirty="0">
                          <a:solidFill>
                            <a:srgbClr val="FFFFFF"/>
                          </a:solidFill>
                          <a:effectLst/>
                        </a:rPr>
                        <a:t>Description</a:t>
                      </a:r>
                    </a:p>
                  </a:txBody>
                  <a:tcPr marL="47625" marR="47625"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solidFill>
                      <a:srgbClr val="2A2A2A"/>
                    </a:solidFill>
                  </a:tcPr>
                </a:tc>
                <a:tc>
                  <a:txBody>
                    <a:bodyPr/>
                    <a:lstStyle/>
                    <a:p>
                      <a:pPr algn="l" fontAlgn="b"/>
                      <a:r>
                        <a:rPr lang="en-US" sz="1600" dirty="0">
                          <a:solidFill>
                            <a:srgbClr val="FFFFFF"/>
                          </a:solidFill>
                          <a:effectLst/>
                        </a:rPr>
                        <a:t>Link</a:t>
                      </a:r>
                    </a:p>
                  </a:txBody>
                  <a:tcPr marL="47625" marR="47625"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solidFill>
                      <a:srgbClr val="2A2A2A"/>
                    </a:solidFill>
                  </a:tcPr>
                </a:tc>
                <a:extLst>
                  <a:ext uri="{0D108BD9-81ED-4DB2-BD59-A6C34878D82A}">
                    <a16:rowId xmlns:a16="http://schemas.microsoft.com/office/drawing/2014/main" val="4271112952"/>
                  </a:ext>
                </a:extLst>
              </a:tr>
              <a:tr h="500287">
                <a:tc>
                  <a:txBody>
                    <a:bodyPr/>
                    <a:lstStyle/>
                    <a:p>
                      <a:pPr algn="l" fontAlgn="t"/>
                      <a:r>
                        <a:rPr lang="en-US" sz="1600">
                          <a:effectLst/>
                        </a:rPr>
                        <a:t>indonesia_electricity_generation_constraints.xml</a:t>
                      </a: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rPr>
                        <a:t>Setting constraints: floors for wind and solar; ceiling for coal</a:t>
                      </a: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u="sng" dirty="0">
                          <a:solidFill>
                            <a:srgbClr val="2780E3"/>
                          </a:solidFill>
                          <a:effectLst/>
                          <a:hlinkClick r:id="rId3"/>
                        </a:rPr>
                        <a:t>Link</a:t>
                      </a:r>
                      <a:endParaRPr lang="en-US" sz="1600" dirty="0">
                        <a:effectLst/>
                      </a:endParaRP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94714653"/>
                  </a:ext>
                </a:extLst>
              </a:tr>
              <a:tr h="500287">
                <a:tc>
                  <a:txBody>
                    <a:bodyPr/>
                    <a:lstStyle/>
                    <a:p>
                      <a:pPr algn="l" fontAlgn="t"/>
                      <a:r>
                        <a:rPr lang="en-US" sz="1600" dirty="0" err="1">
                          <a:effectLst/>
                        </a:rPr>
                        <a:t>indonesia_electricity_generation_techs.xml</a:t>
                      </a:r>
                      <a:endParaRPr lang="en-US" sz="1600" dirty="0">
                        <a:effectLst/>
                      </a:endParaRP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rPr>
                        <a:t>Applying constraints to electricity generation technologies</a:t>
                      </a: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u="sng" dirty="0">
                          <a:solidFill>
                            <a:srgbClr val="2780E3"/>
                          </a:solidFill>
                          <a:effectLst/>
                          <a:hlinkClick r:id="rId4"/>
                        </a:rPr>
                        <a:t>Link</a:t>
                      </a:r>
                      <a:endParaRPr lang="en-US" sz="1600" dirty="0">
                        <a:effectLst/>
                      </a:endParaRP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68229254"/>
                  </a:ext>
                </a:extLst>
              </a:tr>
            </a:tbl>
          </a:graphicData>
        </a:graphic>
      </p:graphicFrame>
    </p:spTree>
    <p:extLst>
      <p:ext uri="{BB962C8B-B14F-4D97-AF65-F5344CB8AC3E}">
        <p14:creationId xmlns:p14="http://schemas.microsoft.com/office/powerpoint/2010/main" val="669305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3051-0F90-A1F1-7DE5-8B8ABE636754}"/>
              </a:ext>
            </a:extLst>
          </p:cNvPr>
          <p:cNvSpPr>
            <a:spLocks noGrp="1"/>
          </p:cNvSpPr>
          <p:nvPr>
            <p:ph type="title"/>
          </p:nvPr>
        </p:nvSpPr>
        <p:spPr/>
        <p:txBody>
          <a:bodyPr/>
          <a:lstStyle/>
          <a:p>
            <a:r>
              <a:rPr lang="en-US" dirty="0"/>
              <a:t>Housekeeping </a:t>
            </a:r>
          </a:p>
        </p:txBody>
      </p:sp>
      <p:sp>
        <p:nvSpPr>
          <p:cNvPr id="3" name="Text Placeholder 2">
            <a:extLst>
              <a:ext uri="{FF2B5EF4-FFF2-40B4-BE49-F238E27FC236}">
                <a16:creationId xmlns:a16="http://schemas.microsoft.com/office/drawing/2014/main" id="{AB032B9B-8914-A0A6-948B-8B7ACA214DFC}"/>
              </a:ext>
            </a:extLst>
          </p:cNvPr>
          <p:cNvSpPr>
            <a:spLocks noGrp="1"/>
          </p:cNvSpPr>
          <p:nvPr>
            <p:ph type="body" idx="1"/>
          </p:nvPr>
        </p:nvSpPr>
        <p:spPr/>
        <p:txBody>
          <a:bodyPr/>
          <a:lstStyle/>
          <a:p>
            <a:r>
              <a:rPr lang="en-US" dirty="0"/>
              <a:t>Proposal is due next week</a:t>
            </a:r>
          </a:p>
          <a:p>
            <a:r>
              <a:rPr lang="en-US" dirty="0">
                <a:solidFill>
                  <a:schemeClr val="tx1"/>
                </a:solidFill>
              </a:rPr>
              <a:t>Syllabus updated with new assignment</a:t>
            </a:r>
          </a:p>
          <a:p>
            <a:r>
              <a:rPr lang="en-US" dirty="0">
                <a:solidFill>
                  <a:schemeClr val="tx1"/>
                </a:solidFill>
              </a:rPr>
              <a:t>Zoom guest lecture on 11/15</a:t>
            </a:r>
          </a:p>
          <a:p>
            <a:r>
              <a:rPr lang="en-US" dirty="0">
                <a:solidFill>
                  <a:schemeClr val="bg1">
                    <a:lumMod val="75000"/>
                  </a:schemeClr>
                </a:solidFill>
              </a:rPr>
              <a:t>Please submit paper critique slides to TA</a:t>
            </a:r>
          </a:p>
          <a:p>
            <a:r>
              <a:rPr lang="en-US" dirty="0">
                <a:solidFill>
                  <a:schemeClr val="bg1">
                    <a:lumMod val="75000"/>
                  </a:schemeClr>
                </a:solidFill>
              </a:rPr>
              <a:t>TA office hours: Monday 2-4 pm N5</a:t>
            </a:r>
          </a:p>
          <a:p>
            <a:endParaRPr lang="en-US" dirty="0"/>
          </a:p>
        </p:txBody>
      </p:sp>
    </p:spTree>
    <p:extLst>
      <p:ext uri="{BB962C8B-B14F-4D97-AF65-F5344CB8AC3E}">
        <p14:creationId xmlns:p14="http://schemas.microsoft.com/office/powerpoint/2010/main" val="290629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82ED2-E57F-962F-4BC7-90335F0D8E31}"/>
              </a:ext>
            </a:extLst>
          </p:cNvPr>
          <p:cNvSpPr>
            <a:spLocks noGrp="1"/>
          </p:cNvSpPr>
          <p:nvPr>
            <p:ph type="title"/>
          </p:nvPr>
        </p:nvSpPr>
        <p:spPr/>
        <p:txBody>
          <a:bodyPr/>
          <a:lstStyle/>
          <a:p>
            <a:pPr marL="0" indent="0">
              <a:buNone/>
            </a:pPr>
            <a:r>
              <a:rPr lang="en-US" dirty="0"/>
              <a:t>Example 3: Technology share weights</a:t>
            </a:r>
          </a:p>
        </p:txBody>
      </p:sp>
      <p:sp>
        <p:nvSpPr>
          <p:cNvPr id="3" name="Content Placeholder 2">
            <a:extLst>
              <a:ext uri="{FF2B5EF4-FFF2-40B4-BE49-F238E27FC236}">
                <a16:creationId xmlns:a16="http://schemas.microsoft.com/office/drawing/2014/main" id="{FE5C1C11-9A23-41EA-26F1-5D6014054E8F}"/>
              </a:ext>
            </a:extLst>
          </p:cNvPr>
          <p:cNvSpPr>
            <a:spLocks noGrp="1"/>
          </p:cNvSpPr>
          <p:nvPr>
            <p:ph idx="1"/>
          </p:nvPr>
        </p:nvSpPr>
        <p:spPr>
          <a:xfrm>
            <a:off x="838200" y="1467650"/>
            <a:ext cx="10896600" cy="5390350"/>
          </a:xfrm>
        </p:spPr>
        <p:txBody>
          <a:bodyPr>
            <a:normAutofit/>
          </a:bodyPr>
          <a:lstStyle/>
          <a:p>
            <a:r>
              <a:rPr lang="en-US" sz="2400" dirty="0"/>
              <a:t>Share weights are assigned to different subsectors and technology choices in GCAM to represent non-cost factors of consumer choice. </a:t>
            </a:r>
          </a:p>
          <a:p>
            <a:pPr lvl="1"/>
            <a:r>
              <a:rPr lang="en-US" sz="1800" dirty="0"/>
              <a:t>Logit choice function</a:t>
            </a:r>
          </a:p>
          <a:p>
            <a:pPr lvl="1"/>
            <a:r>
              <a:rPr lang="en-US" sz="1800" dirty="0"/>
              <a:t>They are used primarily to calibrate market shares to historical data but can also be modified to reflect factors such as infrastructure development or shifting societal preferences. </a:t>
            </a:r>
          </a:p>
          <a:p>
            <a:pPr lvl="1"/>
            <a:r>
              <a:rPr lang="en-US" sz="1800" dirty="0"/>
              <a:t>They are not directly related to any “real-world” value but often used to represent non-cost-related policies or factors. </a:t>
            </a:r>
          </a:p>
          <a:p>
            <a:r>
              <a:rPr lang="en-US" sz="2400" dirty="0"/>
              <a:t>Share weights can be assigned with specific values or with interpolation rules (fixed, linear, or s-curve) to automatically interpolate between given years.</a:t>
            </a:r>
          </a:p>
          <a:p>
            <a:pPr lvl="1"/>
            <a:r>
              <a:rPr lang="en-US" sz="1800" dirty="0"/>
              <a:t>Also used as a switch for technology availability (0: not available; all values &gt; 0: available).</a:t>
            </a:r>
          </a:p>
          <a:p>
            <a:pPr lvl="1"/>
            <a:r>
              <a:rPr lang="en-US" sz="1800" b="1" dirty="0"/>
              <a:t>Attention! </a:t>
            </a:r>
            <a:r>
              <a:rPr lang="en-US" sz="1800" dirty="0"/>
              <a:t>&lt;share-weight year&gt; refers to the “vintage year” of the technology</a:t>
            </a:r>
          </a:p>
          <a:p>
            <a:pPr lvl="1"/>
            <a:r>
              <a:rPr lang="en-US" sz="1800" dirty="0"/>
              <a:t>Example file: ..input/</a:t>
            </a:r>
            <a:r>
              <a:rPr lang="en-US" sz="1800" dirty="0" err="1"/>
              <a:t>gcamdata</a:t>
            </a:r>
            <a:r>
              <a:rPr lang="en-US" sz="1800" dirty="0"/>
              <a:t>/xml/</a:t>
            </a:r>
            <a:r>
              <a:rPr lang="en-US" sz="1800" dirty="0" err="1"/>
              <a:t>nonewcoal_USA.xml</a:t>
            </a:r>
            <a:endParaRPr lang="en-US" sz="1800" dirty="0"/>
          </a:p>
          <a:p>
            <a:pPr lvl="1"/>
            <a:endParaRPr lang="en-US" sz="1800" dirty="0"/>
          </a:p>
          <a:p>
            <a:pPr marL="457200" lvl="1" indent="0">
              <a:buNone/>
            </a:pPr>
            <a:endParaRPr lang="en-US" sz="1800" dirty="0"/>
          </a:p>
          <a:p>
            <a:endParaRPr lang="en-US" sz="2000" dirty="0"/>
          </a:p>
        </p:txBody>
      </p:sp>
      <p:graphicFrame>
        <p:nvGraphicFramePr>
          <p:cNvPr id="9" name="Table 8">
            <a:extLst>
              <a:ext uri="{FF2B5EF4-FFF2-40B4-BE49-F238E27FC236}">
                <a16:creationId xmlns:a16="http://schemas.microsoft.com/office/drawing/2014/main" id="{FDF3EB41-0CE9-85AB-8DDC-DC77D6650849}"/>
              </a:ext>
            </a:extLst>
          </p:cNvPr>
          <p:cNvGraphicFramePr>
            <a:graphicFrameLocks noGrp="1"/>
          </p:cNvGraphicFramePr>
          <p:nvPr/>
        </p:nvGraphicFramePr>
        <p:xfrm>
          <a:off x="838200" y="5858511"/>
          <a:ext cx="10896600" cy="678180"/>
        </p:xfrm>
        <a:graphic>
          <a:graphicData uri="http://schemas.openxmlformats.org/drawingml/2006/table">
            <a:tbl>
              <a:tblPr/>
              <a:tblGrid>
                <a:gridCol w="3632200">
                  <a:extLst>
                    <a:ext uri="{9D8B030D-6E8A-4147-A177-3AD203B41FA5}">
                      <a16:colId xmlns:a16="http://schemas.microsoft.com/office/drawing/2014/main" val="3495846232"/>
                    </a:ext>
                  </a:extLst>
                </a:gridCol>
                <a:gridCol w="5979886">
                  <a:extLst>
                    <a:ext uri="{9D8B030D-6E8A-4147-A177-3AD203B41FA5}">
                      <a16:colId xmlns:a16="http://schemas.microsoft.com/office/drawing/2014/main" val="637701824"/>
                    </a:ext>
                  </a:extLst>
                </a:gridCol>
                <a:gridCol w="1284514">
                  <a:extLst>
                    <a:ext uri="{9D8B030D-6E8A-4147-A177-3AD203B41FA5}">
                      <a16:colId xmlns:a16="http://schemas.microsoft.com/office/drawing/2014/main" val="1476977512"/>
                    </a:ext>
                  </a:extLst>
                </a:gridCol>
              </a:tblGrid>
              <a:tr h="0">
                <a:tc>
                  <a:txBody>
                    <a:bodyPr/>
                    <a:lstStyle/>
                    <a:p>
                      <a:pPr algn="l" fontAlgn="b"/>
                      <a:r>
                        <a:rPr lang="en-US" sz="1600">
                          <a:solidFill>
                            <a:srgbClr val="FFFFFF"/>
                          </a:solidFill>
                          <a:effectLst/>
                        </a:rPr>
                        <a:t>Files Used</a:t>
                      </a:r>
                    </a:p>
                  </a:txBody>
                  <a:tcPr marL="47625" marR="47625"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solidFill>
                      <a:srgbClr val="2A2A2A"/>
                    </a:solidFill>
                  </a:tcPr>
                </a:tc>
                <a:tc>
                  <a:txBody>
                    <a:bodyPr/>
                    <a:lstStyle/>
                    <a:p>
                      <a:pPr algn="l" fontAlgn="b"/>
                      <a:r>
                        <a:rPr lang="en-US" sz="1600">
                          <a:solidFill>
                            <a:srgbClr val="FFFFFF"/>
                          </a:solidFill>
                          <a:effectLst/>
                        </a:rPr>
                        <a:t>Description</a:t>
                      </a:r>
                    </a:p>
                  </a:txBody>
                  <a:tcPr marL="47625" marR="47625"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solidFill>
                      <a:srgbClr val="2A2A2A"/>
                    </a:solidFill>
                  </a:tcPr>
                </a:tc>
                <a:tc>
                  <a:txBody>
                    <a:bodyPr/>
                    <a:lstStyle/>
                    <a:p>
                      <a:pPr algn="l" fontAlgn="b"/>
                      <a:r>
                        <a:rPr lang="en-US" sz="1600">
                          <a:solidFill>
                            <a:srgbClr val="FFFFFF"/>
                          </a:solidFill>
                          <a:effectLst/>
                        </a:rPr>
                        <a:t>Link</a:t>
                      </a:r>
                    </a:p>
                  </a:txBody>
                  <a:tcPr marL="47625" marR="47625" marT="47625" marB="47625"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solidFill>
                      <a:srgbClr val="2A2A2A"/>
                    </a:solidFill>
                  </a:tcPr>
                </a:tc>
                <a:extLst>
                  <a:ext uri="{0D108BD9-81ED-4DB2-BD59-A6C34878D82A}">
                    <a16:rowId xmlns:a16="http://schemas.microsoft.com/office/drawing/2014/main" val="3142117314"/>
                  </a:ext>
                </a:extLst>
              </a:tr>
              <a:tr h="0">
                <a:tc>
                  <a:txBody>
                    <a:bodyPr/>
                    <a:lstStyle/>
                    <a:p>
                      <a:pPr algn="l" fontAlgn="t"/>
                      <a:r>
                        <a:rPr lang="en-US" sz="1600">
                          <a:effectLst/>
                        </a:rPr>
                        <a:t>adjust_shareweight_rail.xml</a:t>
                      </a: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rPr>
                        <a:t>XML for setting passenger rail share weight dynamics</a:t>
                      </a: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u="sng" dirty="0">
                          <a:solidFill>
                            <a:srgbClr val="2780E3"/>
                          </a:solidFill>
                          <a:effectLst/>
                          <a:hlinkClick r:id="rId3"/>
                        </a:rPr>
                        <a:t>Link</a:t>
                      </a:r>
                      <a:endParaRPr lang="en-US" sz="1600" dirty="0">
                        <a:effectLst/>
                      </a:endParaRPr>
                    </a:p>
                  </a:txBody>
                  <a:tcPr marL="47625" marR="47625" marT="47625" marB="4762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777357848"/>
                  </a:ext>
                </a:extLst>
              </a:tr>
            </a:tbl>
          </a:graphicData>
        </a:graphic>
      </p:graphicFrame>
    </p:spTree>
    <p:extLst>
      <p:ext uri="{BB962C8B-B14F-4D97-AF65-F5344CB8AC3E}">
        <p14:creationId xmlns:p14="http://schemas.microsoft.com/office/powerpoint/2010/main" val="524895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58A7-E6BA-9840-B84F-20462CE48364}"/>
              </a:ext>
            </a:extLst>
          </p:cNvPr>
          <p:cNvSpPr>
            <a:spLocks noGrp="1"/>
          </p:cNvSpPr>
          <p:nvPr>
            <p:ph type="title"/>
          </p:nvPr>
        </p:nvSpPr>
        <p:spPr>
          <a:xfrm>
            <a:off x="838200" y="260349"/>
            <a:ext cx="11252199" cy="999833"/>
          </a:xfrm>
        </p:spPr>
        <p:txBody>
          <a:bodyPr/>
          <a:lstStyle/>
          <a:p>
            <a:r>
              <a:rPr lang="en-US" sz="2800" dirty="0"/>
              <a:t>Assignment 7: Modify an input file</a:t>
            </a:r>
          </a:p>
        </p:txBody>
      </p:sp>
      <p:sp>
        <p:nvSpPr>
          <p:cNvPr id="3" name="Content Placeholder 2">
            <a:extLst>
              <a:ext uri="{FF2B5EF4-FFF2-40B4-BE49-F238E27FC236}">
                <a16:creationId xmlns:a16="http://schemas.microsoft.com/office/drawing/2014/main" id="{7FA92967-A9F8-FE4D-8437-D30E2DA140BF}"/>
              </a:ext>
            </a:extLst>
          </p:cNvPr>
          <p:cNvSpPr>
            <a:spLocks noGrp="1"/>
          </p:cNvSpPr>
          <p:nvPr>
            <p:ph idx="1"/>
          </p:nvPr>
        </p:nvSpPr>
        <p:spPr>
          <a:xfrm>
            <a:off x="838200" y="1467650"/>
            <a:ext cx="10896600" cy="5390350"/>
          </a:xfrm>
        </p:spPr>
        <p:txBody>
          <a:bodyPr>
            <a:normAutofit/>
          </a:bodyPr>
          <a:lstStyle/>
          <a:p>
            <a:r>
              <a:rPr lang="en-US" sz="2400" dirty="0"/>
              <a:t>Modify an input file of your choice and run GCAM. </a:t>
            </a:r>
          </a:p>
          <a:p>
            <a:r>
              <a:rPr lang="en-US" sz="2400" dirty="0"/>
              <a:t>Compare results to an existing run without the modification (others equal)</a:t>
            </a:r>
          </a:p>
          <a:p>
            <a:r>
              <a:rPr lang="en-US" sz="2400" dirty="0"/>
              <a:t>Answer the following questions:</a:t>
            </a:r>
          </a:p>
          <a:p>
            <a:pPr marL="914400" lvl="1" indent="-457200">
              <a:spcBef>
                <a:spcPts val="1100"/>
              </a:spcBef>
              <a:buFont typeface="+mj-lt"/>
              <a:buAutoNum type="arabicPeriod"/>
            </a:pPr>
            <a:r>
              <a:rPr lang="en-US" b="1" dirty="0">
                <a:solidFill>
                  <a:srgbClr val="2D3B45"/>
                </a:solidFill>
                <a:latin typeface="Lato Extended"/>
              </a:rPr>
              <a:t>What did you want to model? How did you implement it? (Describe which file(s) you changed and how the input values differ from default)</a:t>
            </a:r>
          </a:p>
          <a:p>
            <a:pPr marL="914400" lvl="1" indent="-457200">
              <a:buFont typeface="+mj-lt"/>
              <a:buAutoNum type="arabicPeriod"/>
            </a:pPr>
            <a:r>
              <a:rPr lang="en-US" b="1" dirty="0">
                <a:solidFill>
                  <a:srgbClr val="2D3B45"/>
                </a:solidFill>
                <a:latin typeface="Lato Extended"/>
              </a:rPr>
              <a:t>How does the modification affect your results? Are the changes as you expected? (Look at the directly related queries first)</a:t>
            </a:r>
          </a:p>
          <a:p>
            <a:pPr marL="914400" lvl="1" indent="-457200">
              <a:buFont typeface="+mj-lt"/>
              <a:buAutoNum type="arabicPeriod"/>
            </a:pPr>
            <a:r>
              <a:rPr lang="en-US" b="1" dirty="0">
                <a:solidFill>
                  <a:srgbClr val="2D3B45"/>
                </a:solidFill>
                <a:latin typeface="Lato Extended"/>
              </a:rPr>
              <a:t>Does anything else change notably beyond the direct effects? Could you try to explain why? (Also check queries in other systems and/or other regions)</a:t>
            </a:r>
          </a:p>
        </p:txBody>
      </p:sp>
    </p:spTree>
    <p:extLst>
      <p:ext uri="{BB962C8B-B14F-4D97-AF65-F5344CB8AC3E}">
        <p14:creationId xmlns:p14="http://schemas.microsoft.com/office/powerpoint/2010/main" val="208775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Agenda</a:t>
            </a:r>
            <a:endParaRPr/>
          </a:p>
        </p:txBody>
      </p:sp>
      <p:sp>
        <p:nvSpPr>
          <p:cNvPr id="167" name="Google Shape;167;p2"/>
          <p:cNvSpPr txBox="1">
            <a:spLocks noGrp="1"/>
          </p:cNvSpPr>
          <p:nvPr>
            <p:ph type="body" idx="1"/>
          </p:nvPr>
        </p:nvSpPr>
        <p:spPr>
          <a:xfrm>
            <a:off x="838200" y="1467650"/>
            <a:ext cx="10896600" cy="5130001"/>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b="1" dirty="0"/>
              <a:t>1:00 </a:t>
            </a:r>
            <a:r>
              <a:rPr lang="en-US" dirty="0"/>
              <a:t>Water System</a:t>
            </a:r>
          </a:p>
          <a:p>
            <a:pPr marL="685800" lvl="1" indent="-228600" algn="l" rtl="0">
              <a:lnSpc>
                <a:spcPct val="90000"/>
              </a:lnSpc>
              <a:spcBef>
                <a:spcPts val="500"/>
              </a:spcBef>
              <a:spcAft>
                <a:spcPts val="0"/>
              </a:spcAft>
              <a:buClr>
                <a:schemeClr val="dk1"/>
              </a:buClr>
              <a:buSzPts val="2400"/>
              <a:buChar char="•"/>
            </a:pPr>
            <a:r>
              <a:rPr lang="en-US" dirty="0"/>
              <a:t>Recap of Previous Lecture </a:t>
            </a:r>
          </a:p>
          <a:p>
            <a:pPr marL="685800" lvl="1" indent="-228600" algn="l" rtl="0">
              <a:lnSpc>
                <a:spcPct val="90000"/>
              </a:lnSpc>
              <a:spcBef>
                <a:spcPts val="500"/>
              </a:spcBef>
              <a:spcAft>
                <a:spcPts val="0"/>
              </a:spcAft>
              <a:buClr>
                <a:schemeClr val="dk1"/>
              </a:buClr>
              <a:buSzPts val="2400"/>
              <a:buChar char="•"/>
            </a:pPr>
            <a:r>
              <a:rPr lang="en-US" dirty="0"/>
              <a:t>Today’s Lecture</a:t>
            </a:r>
          </a:p>
          <a:p>
            <a:pPr marL="685800" lvl="1" indent="-228600" algn="l" rtl="0">
              <a:lnSpc>
                <a:spcPct val="90000"/>
              </a:lnSpc>
              <a:spcBef>
                <a:spcPts val="500"/>
              </a:spcBef>
              <a:spcAft>
                <a:spcPts val="0"/>
              </a:spcAft>
              <a:buSzPts val="2400"/>
              <a:buChar char="•"/>
            </a:pPr>
            <a:r>
              <a:rPr lang="en-US" dirty="0"/>
              <a:t>Q&amp;A</a:t>
            </a:r>
            <a:endParaRPr dirty="0"/>
          </a:p>
          <a:p>
            <a:pPr marL="228600" lvl="0" indent="-228600" algn="l" rtl="0">
              <a:lnSpc>
                <a:spcPct val="100000"/>
              </a:lnSpc>
              <a:spcBef>
                <a:spcPts val="1000"/>
              </a:spcBef>
              <a:spcAft>
                <a:spcPts val="0"/>
              </a:spcAft>
              <a:buClr>
                <a:schemeClr val="dk1"/>
              </a:buClr>
              <a:buSzPts val="2800"/>
              <a:buChar char="•"/>
            </a:pPr>
            <a:r>
              <a:rPr lang="en-US" dirty="0"/>
              <a:t>2:15 Break</a:t>
            </a:r>
            <a:endParaRPr dirty="0"/>
          </a:p>
          <a:p>
            <a:pPr marL="228600" lvl="0" indent="-228600" algn="l" rtl="0">
              <a:lnSpc>
                <a:spcPct val="90000"/>
              </a:lnSpc>
              <a:spcBef>
                <a:spcPts val="1000"/>
              </a:spcBef>
              <a:spcAft>
                <a:spcPts val="0"/>
              </a:spcAft>
              <a:buClr>
                <a:schemeClr val="dk1"/>
              </a:buClr>
              <a:buSzPts val="2800"/>
              <a:buChar char="•"/>
            </a:pPr>
            <a:r>
              <a:rPr lang="en-US" dirty="0"/>
              <a:t>2:30 GCAM Tutorial</a:t>
            </a:r>
          </a:p>
          <a:p>
            <a:pPr marL="685800" lvl="1" indent="-228600">
              <a:lnSpc>
                <a:spcPct val="90000"/>
              </a:lnSpc>
            </a:pPr>
            <a:r>
              <a:rPr lang="en-US" dirty="0"/>
              <a:t>Paper Critique</a:t>
            </a:r>
          </a:p>
          <a:p>
            <a:pPr marL="685800" lvl="1" indent="-228600" algn="l" rtl="0">
              <a:lnSpc>
                <a:spcPct val="90000"/>
              </a:lnSpc>
              <a:spcBef>
                <a:spcPts val="500"/>
              </a:spcBef>
              <a:spcAft>
                <a:spcPts val="0"/>
              </a:spcAft>
              <a:buClr>
                <a:schemeClr val="dk1"/>
              </a:buClr>
              <a:buSzPts val="2400"/>
              <a:buChar char="•"/>
            </a:pPr>
            <a:r>
              <a:rPr lang="en-US" dirty="0"/>
              <a:t>Discuss Previous Assignment </a:t>
            </a:r>
          </a:p>
          <a:p>
            <a:pPr marL="685800" lvl="1" indent="-228600" algn="l" rtl="0">
              <a:lnSpc>
                <a:spcPct val="90000"/>
              </a:lnSpc>
              <a:spcBef>
                <a:spcPts val="500"/>
              </a:spcBef>
              <a:spcAft>
                <a:spcPts val="0"/>
              </a:spcAft>
              <a:buClr>
                <a:schemeClr val="dk1"/>
              </a:buClr>
              <a:buSzPts val="2400"/>
              <a:buChar char="•"/>
            </a:pPr>
            <a:r>
              <a:rPr lang="en-US" dirty="0"/>
              <a:t>New Modeling Assignment </a:t>
            </a:r>
          </a:p>
          <a:p>
            <a:pPr marL="685800" lvl="1" indent="-228600" algn="l" rtl="0">
              <a:lnSpc>
                <a:spcPct val="90000"/>
              </a:lnSpc>
              <a:spcBef>
                <a:spcPts val="500"/>
              </a:spcBef>
              <a:spcAft>
                <a:spcPts val="0"/>
              </a:spcAft>
              <a:buClr>
                <a:schemeClr val="dk1"/>
              </a:buClr>
              <a:buSzPts val="2400"/>
              <a:buChar char="•"/>
            </a:pPr>
            <a:r>
              <a:rPr lang="en-US" dirty="0"/>
              <a:t>Proposal writing</a:t>
            </a:r>
          </a:p>
        </p:txBody>
      </p:sp>
    </p:spTree>
    <p:extLst>
      <p:ext uri="{BB962C8B-B14F-4D97-AF65-F5344CB8AC3E}">
        <p14:creationId xmlns:p14="http://schemas.microsoft.com/office/powerpoint/2010/main" val="46342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8C54E6-AFE7-47A0-BCA0-B1ED9A31C5FB}"/>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12" name="Title 11">
            <a:extLst>
              <a:ext uri="{FF2B5EF4-FFF2-40B4-BE49-F238E27FC236}">
                <a16:creationId xmlns:a16="http://schemas.microsoft.com/office/drawing/2014/main" id="{9143F38B-D35B-48BA-AAA7-11A6495144CD}"/>
              </a:ext>
            </a:extLst>
          </p:cNvPr>
          <p:cNvSpPr>
            <a:spLocks noGrp="1"/>
          </p:cNvSpPr>
          <p:nvPr>
            <p:ph type="title"/>
          </p:nvPr>
        </p:nvSpPr>
        <p:spPr/>
        <p:txBody>
          <a:bodyPr/>
          <a:lstStyle/>
          <a:p>
            <a:r>
              <a:rPr lang="en-US" dirty="0"/>
              <a:t>The 1.5 Degree Challenge</a:t>
            </a:r>
          </a:p>
        </p:txBody>
      </p:sp>
      <p:pic>
        <p:nvPicPr>
          <p:cNvPr id="1028" name="Picture 4">
            <a:extLst>
              <a:ext uri="{FF2B5EF4-FFF2-40B4-BE49-F238E27FC236}">
                <a16:creationId xmlns:a16="http://schemas.microsoft.com/office/drawing/2014/main" id="{4CE2E5A1-D535-471F-8A99-D34183188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0" y="464344"/>
            <a:ext cx="7937500" cy="592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60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1C00D1-117B-4586-B3A4-B823865D88A2}"/>
              </a:ext>
            </a:extLst>
          </p:cNvPr>
          <p:cNvPicPr>
            <a:picLocks noChangeAspect="1"/>
          </p:cNvPicPr>
          <p:nvPr/>
        </p:nvPicPr>
        <p:blipFill>
          <a:blip r:embed="rId3"/>
          <a:stretch>
            <a:fillRect/>
          </a:stretch>
        </p:blipFill>
        <p:spPr>
          <a:xfrm>
            <a:off x="1106714" y="1318260"/>
            <a:ext cx="10766538" cy="4873653"/>
          </a:xfrm>
          <a:prstGeom prst="rect">
            <a:avLst/>
          </a:prstGeom>
        </p:spPr>
      </p:pic>
      <p:sp>
        <p:nvSpPr>
          <p:cNvPr id="3" name="Slide Number Placeholder 2"/>
          <p:cNvSpPr>
            <a:spLocks noGrp="1"/>
          </p:cNvSpPr>
          <p:nvPr>
            <p:ph type="sldNum" sz="quarter" idx="12"/>
          </p:nvPr>
        </p:nvSpPr>
        <p:spPr/>
        <p:txBody>
          <a:bodyPr/>
          <a:lstStyle/>
          <a:p>
            <a:pPr algn="r">
              <a:defRPr/>
            </a:pPr>
            <a:fld id="{D34D8C9A-710B-46D4-8E8D-5537E040EA3E}" type="slidenum">
              <a:rPr lang="en-US" sz="1400">
                <a:solidFill>
                  <a:prstClr val="white"/>
                </a:solidFill>
                <a:latin typeface="Calibri" panose="020F0502020204030204"/>
              </a:rPr>
              <a:pPr algn="r">
                <a:defRPr/>
              </a:pPr>
              <a:t>4</a:t>
            </a:fld>
            <a:endParaRPr lang="en-US" sz="1400">
              <a:solidFill>
                <a:prstClr val="white"/>
              </a:solidFill>
              <a:latin typeface="Calibri" panose="020F0502020204030204"/>
            </a:endParaRPr>
          </a:p>
        </p:txBody>
      </p:sp>
      <p:sp>
        <p:nvSpPr>
          <p:cNvPr id="2" name="Title 1"/>
          <p:cNvSpPr>
            <a:spLocks noGrp="1"/>
          </p:cNvSpPr>
          <p:nvPr>
            <p:ph type="title"/>
          </p:nvPr>
        </p:nvSpPr>
        <p:spPr/>
        <p:txBody>
          <a:bodyPr>
            <a:normAutofit/>
          </a:bodyPr>
          <a:lstStyle/>
          <a:p>
            <a:r>
              <a:rPr lang="en-US" dirty="0"/>
              <a:t>Negative Emissions Technologies</a:t>
            </a:r>
          </a:p>
        </p:txBody>
      </p:sp>
      <p:sp>
        <p:nvSpPr>
          <p:cNvPr id="6" name="TextBox 5">
            <a:extLst>
              <a:ext uri="{FF2B5EF4-FFF2-40B4-BE49-F238E27FC236}">
                <a16:creationId xmlns:a16="http://schemas.microsoft.com/office/drawing/2014/main" id="{4E3634AD-F762-44FA-833D-3FCE17F3FFD0}"/>
              </a:ext>
            </a:extLst>
          </p:cNvPr>
          <p:cNvSpPr txBox="1"/>
          <p:nvPr/>
        </p:nvSpPr>
        <p:spPr>
          <a:xfrm>
            <a:off x="909676" y="6442604"/>
            <a:ext cx="10199346" cy="261610"/>
          </a:xfrm>
          <a:prstGeom prst="rect">
            <a:avLst/>
          </a:prstGeom>
          <a:noFill/>
        </p:spPr>
        <p:txBody>
          <a:bodyPr wrap="square" rtlCol="0">
            <a:spAutoFit/>
          </a:bodyPr>
          <a:lstStyle/>
          <a:p>
            <a:pPr>
              <a:defRPr/>
            </a:pPr>
            <a:r>
              <a:rPr lang="en-US" sz="1100" dirty="0">
                <a:solidFill>
                  <a:prstClr val="black"/>
                </a:solidFill>
                <a:latin typeface="Calibri" panose="020F0502020204030204"/>
              </a:rPr>
              <a:t>Image source: Adapted from NRC. Negative Emissions Technologies and Reliable Sequestration. </a:t>
            </a:r>
            <a:r>
              <a:rPr lang="en-US" sz="1100" i="1" dirty="0">
                <a:solidFill>
                  <a:prstClr val="black"/>
                </a:solidFill>
                <a:latin typeface="Calibri" panose="020F0502020204030204"/>
              </a:rPr>
              <a:t>Natl. Acad. Press</a:t>
            </a:r>
            <a:r>
              <a:rPr lang="en-US" sz="1100" dirty="0">
                <a:solidFill>
                  <a:prstClr val="black"/>
                </a:solidFill>
                <a:latin typeface="Calibri" panose="020F0502020204030204"/>
              </a:rPr>
              <a:t> (2018). doi:10.17226/25259</a:t>
            </a:r>
          </a:p>
        </p:txBody>
      </p:sp>
      <p:grpSp>
        <p:nvGrpSpPr>
          <p:cNvPr id="19" name="Group 18">
            <a:extLst>
              <a:ext uri="{FF2B5EF4-FFF2-40B4-BE49-F238E27FC236}">
                <a16:creationId xmlns:a16="http://schemas.microsoft.com/office/drawing/2014/main" id="{FC9EB88D-8850-4C9B-88B8-C3F4A56DDDA5}"/>
              </a:ext>
            </a:extLst>
          </p:cNvPr>
          <p:cNvGrpSpPr/>
          <p:nvPr/>
        </p:nvGrpSpPr>
        <p:grpSpPr>
          <a:xfrm>
            <a:off x="4436644" y="1452538"/>
            <a:ext cx="6146856" cy="3198795"/>
            <a:chOff x="8132881" y="691660"/>
            <a:chExt cx="3021480" cy="1572364"/>
          </a:xfrm>
        </p:grpSpPr>
        <p:grpSp>
          <p:nvGrpSpPr>
            <p:cNvPr id="13" name="Group 12">
              <a:extLst>
                <a:ext uri="{FF2B5EF4-FFF2-40B4-BE49-F238E27FC236}">
                  <a16:creationId xmlns:a16="http://schemas.microsoft.com/office/drawing/2014/main" id="{C1C224E1-2B90-4836-99D0-20E4716E3ED4}"/>
                </a:ext>
              </a:extLst>
            </p:cNvPr>
            <p:cNvGrpSpPr/>
            <p:nvPr/>
          </p:nvGrpSpPr>
          <p:grpSpPr>
            <a:xfrm>
              <a:off x="8328540" y="1113148"/>
              <a:ext cx="2825821" cy="1150876"/>
              <a:chOff x="7052315" y="1657350"/>
              <a:chExt cx="4139560" cy="1685925"/>
            </a:xfrm>
          </p:grpSpPr>
          <p:sp>
            <p:nvSpPr>
              <p:cNvPr id="11" name="Rectangle: Rounded Corners 10">
                <a:extLst>
                  <a:ext uri="{FF2B5EF4-FFF2-40B4-BE49-F238E27FC236}">
                    <a16:creationId xmlns:a16="http://schemas.microsoft.com/office/drawing/2014/main" id="{6BA13885-0DBD-4F06-88C1-D15B29D27464}"/>
                  </a:ext>
                </a:extLst>
              </p:cNvPr>
              <p:cNvSpPr/>
              <p:nvPr/>
            </p:nvSpPr>
            <p:spPr>
              <a:xfrm>
                <a:off x="8448675" y="1657350"/>
                <a:ext cx="2743200" cy="1685925"/>
              </a:xfrm>
              <a:prstGeom prst="roundRect">
                <a:avLst/>
              </a:prstGeom>
              <a:noFill/>
              <a:ln w="28575">
                <a:solidFill>
                  <a:srgbClr val="222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67">
                  <a:solidFill>
                    <a:prstClr val="white"/>
                  </a:solidFill>
                  <a:latin typeface="Calibri" panose="020F0502020204030204"/>
                </a:endParaRPr>
              </a:p>
            </p:txBody>
          </p:sp>
          <p:sp>
            <p:nvSpPr>
              <p:cNvPr id="12" name="Rectangle: Rounded Corners 11">
                <a:extLst>
                  <a:ext uri="{FF2B5EF4-FFF2-40B4-BE49-F238E27FC236}">
                    <a16:creationId xmlns:a16="http://schemas.microsoft.com/office/drawing/2014/main" id="{B1083139-D3D0-4850-86AB-9BE17AACD315}"/>
                  </a:ext>
                </a:extLst>
              </p:cNvPr>
              <p:cNvSpPr/>
              <p:nvPr/>
            </p:nvSpPr>
            <p:spPr>
              <a:xfrm>
                <a:off x="7052315" y="1657350"/>
                <a:ext cx="1320159" cy="1685925"/>
              </a:xfrm>
              <a:prstGeom prst="roundRect">
                <a:avLst/>
              </a:prstGeom>
              <a:noFill/>
              <a:ln w="38100">
                <a:solidFill>
                  <a:srgbClr val="EC721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67" dirty="0">
                  <a:solidFill>
                    <a:prstClr val="white"/>
                  </a:solidFill>
                  <a:latin typeface="Calibri" panose="020F0502020204030204"/>
                </a:endParaRPr>
              </a:p>
            </p:txBody>
          </p:sp>
        </p:grpSp>
        <p:sp>
          <p:nvSpPr>
            <p:cNvPr id="17" name="TextBox 16">
              <a:extLst>
                <a:ext uri="{FF2B5EF4-FFF2-40B4-BE49-F238E27FC236}">
                  <a16:creationId xmlns:a16="http://schemas.microsoft.com/office/drawing/2014/main" id="{6A2BE666-3A88-45A5-BD04-744EAF0526C3}"/>
                </a:ext>
              </a:extLst>
            </p:cNvPr>
            <p:cNvSpPr txBox="1"/>
            <p:nvPr/>
          </p:nvSpPr>
          <p:spPr>
            <a:xfrm>
              <a:off x="9501498" y="728699"/>
              <a:ext cx="1562341" cy="287445"/>
            </a:xfrm>
            <a:prstGeom prst="rect">
              <a:avLst/>
            </a:prstGeom>
            <a:noFill/>
          </p:spPr>
          <p:txBody>
            <a:bodyPr wrap="square" rtlCol="0">
              <a:spAutoFit/>
            </a:bodyPr>
            <a:lstStyle/>
            <a:p>
              <a:pPr>
                <a:defRPr/>
              </a:pPr>
              <a:r>
                <a:rPr lang="en-US" sz="1600" dirty="0">
                  <a:solidFill>
                    <a:srgbClr val="222C4B"/>
                  </a:solidFill>
                  <a:latin typeface="Calibri" panose="020F0502020204030204"/>
                </a:rPr>
                <a:t>Widespread inclusion in IAM scenarios</a:t>
              </a:r>
            </a:p>
          </p:txBody>
        </p:sp>
        <p:sp>
          <p:nvSpPr>
            <p:cNvPr id="18" name="TextBox 17">
              <a:extLst>
                <a:ext uri="{FF2B5EF4-FFF2-40B4-BE49-F238E27FC236}">
                  <a16:creationId xmlns:a16="http://schemas.microsoft.com/office/drawing/2014/main" id="{5AD941B6-3E3B-4E5C-B415-C1177EAC089E}"/>
                </a:ext>
              </a:extLst>
            </p:cNvPr>
            <p:cNvSpPr txBox="1"/>
            <p:nvPr/>
          </p:nvSpPr>
          <p:spPr>
            <a:xfrm>
              <a:off x="8132881" y="691660"/>
              <a:ext cx="1381765" cy="287445"/>
            </a:xfrm>
            <a:prstGeom prst="rect">
              <a:avLst/>
            </a:prstGeom>
            <a:noFill/>
          </p:spPr>
          <p:txBody>
            <a:bodyPr wrap="square" rtlCol="0">
              <a:spAutoFit/>
            </a:bodyPr>
            <a:lstStyle/>
            <a:p>
              <a:pPr>
                <a:defRPr/>
              </a:pPr>
              <a:r>
                <a:rPr lang="en-US" sz="1600" dirty="0">
                  <a:solidFill>
                    <a:srgbClr val="EC721B"/>
                  </a:solidFill>
                  <a:latin typeface="Calibri" panose="020F0502020204030204"/>
                </a:rPr>
                <a:t>Emerging inclusion in IAM scenarios</a:t>
              </a:r>
            </a:p>
          </p:txBody>
        </p:sp>
      </p:grpSp>
    </p:spTree>
    <p:extLst>
      <p:ext uri="{BB962C8B-B14F-4D97-AF65-F5344CB8AC3E}">
        <p14:creationId xmlns:p14="http://schemas.microsoft.com/office/powerpoint/2010/main" val="3571348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CD939C-0CAD-4C07-4EAA-560654A77903}"/>
              </a:ext>
            </a:extLst>
          </p:cNvPr>
          <p:cNvSpPr/>
          <p:nvPr/>
        </p:nvSpPr>
        <p:spPr>
          <a:xfrm>
            <a:off x="0" y="0"/>
            <a:ext cx="760669" cy="6858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67" dirty="0"/>
          </a:p>
        </p:txBody>
      </p:sp>
      <p:sp>
        <p:nvSpPr>
          <p:cNvPr id="2" name="Slide Number Placeholder 1">
            <a:extLst>
              <a:ext uri="{FF2B5EF4-FFF2-40B4-BE49-F238E27FC236}">
                <a16:creationId xmlns:a16="http://schemas.microsoft.com/office/drawing/2014/main" id="{059A687D-65A8-4E84-A002-121C8CC8A08E}"/>
              </a:ext>
            </a:extLst>
          </p:cNvPr>
          <p:cNvSpPr>
            <a:spLocks noGrp="1"/>
          </p:cNvSpPr>
          <p:nvPr>
            <p:ph type="sldNum" sz="quarter" idx="12"/>
          </p:nvPr>
        </p:nvSpPr>
        <p:spPr/>
        <p:txBody>
          <a:bodyPr/>
          <a:lstStyle/>
          <a:p>
            <a:fld id="{FE7A4BB3-E848-5A44-82DF-322201952CD8}" type="slidenum">
              <a:rPr lang="en-US" smtClean="0"/>
              <a:pPr/>
              <a:t>5</a:t>
            </a:fld>
            <a:endParaRPr lang="en-US" dirty="0"/>
          </a:p>
        </p:txBody>
      </p:sp>
      <p:sp>
        <p:nvSpPr>
          <p:cNvPr id="8" name="Title 2">
            <a:extLst>
              <a:ext uri="{FF2B5EF4-FFF2-40B4-BE49-F238E27FC236}">
                <a16:creationId xmlns:a16="http://schemas.microsoft.com/office/drawing/2014/main" id="{4EEF2560-D685-4706-8F37-AC29872E2DBE}"/>
              </a:ext>
            </a:extLst>
          </p:cNvPr>
          <p:cNvSpPr>
            <a:spLocks noGrp="1"/>
          </p:cNvSpPr>
          <p:nvPr>
            <p:ph type="title"/>
          </p:nvPr>
        </p:nvSpPr>
        <p:spPr/>
        <p:txBody>
          <a:bodyPr/>
          <a:lstStyle/>
          <a:p>
            <a:r>
              <a:rPr lang="en-US" dirty="0"/>
              <a:t>Positive and Negative GHG Emissions</a:t>
            </a:r>
          </a:p>
        </p:txBody>
      </p:sp>
      <p:sp>
        <p:nvSpPr>
          <p:cNvPr id="3" name="Content Placeholder 2">
            <a:extLst>
              <a:ext uri="{FF2B5EF4-FFF2-40B4-BE49-F238E27FC236}">
                <a16:creationId xmlns:a16="http://schemas.microsoft.com/office/drawing/2014/main" id="{7687C6A0-2230-4F16-A9C6-4552E92906F8}"/>
              </a:ext>
            </a:extLst>
          </p:cNvPr>
          <p:cNvSpPr>
            <a:spLocks noGrp="1"/>
          </p:cNvSpPr>
          <p:nvPr>
            <p:ph sz="quarter" idx="20"/>
          </p:nvPr>
        </p:nvSpPr>
        <p:spPr>
          <a:xfrm>
            <a:off x="993913" y="5701864"/>
            <a:ext cx="10668000" cy="989510"/>
          </a:xfrm>
        </p:spPr>
        <p:txBody>
          <a:bodyPr/>
          <a:lstStyle/>
          <a:p>
            <a:r>
              <a:rPr lang="en-US" dirty="0"/>
              <a:t>10-12 GtCO</a:t>
            </a:r>
            <a:r>
              <a:rPr lang="en-US" baseline="-25000" dirty="0"/>
              <a:t>2</a:t>
            </a:r>
            <a:r>
              <a:rPr lang="en-US" dirty="0"/>
              <a:t>-yr</a:t>
            </a:r>
            <a:r>
              <a:rPr lang="en-US" baseline="30000" dirty="0"/>
              <a:t>-1 </a:t>
            </a:r>
            <a:r>
              <a:rPr lang="en-US" dirty="0"/>
              <a:t>total CDR in 2050</a:t>
            </a:r>
          </a:p>
          <a:p>
            <a:r>
              <a:rPr lang="en-US" dirty="0"/>
              <a:t>nonCO</a:t>
            </a:r>
            <a:r>
              <a:rPr lang="en-US" baseline="-25000" dirty="0"/>
              <a:t>2</a:t>
            </a:r>
            <a:r>
              <a:rPr lang="en-US" dirty="0"/>
              <a:t> ~ 50% of residual emissions</a:t>
            </a:r>
          </a:p>
        </p:txBody>
      </p:sp>
      <p:pic>
        <p:nvPicPr>
          <p:cNvPr id="6" name="Picture 5">
            <a:extLst>
              <a:ext uri="{FF2B5EF4-FFF2-40B4-BE49-F238E27FC236}">
                <a16:creationId xmlns:a16="http://schemas.microsoft.com/office/drawing/2014/main" id="{FBBACAD8-7B4A-4926-8C95-F27268A419E3}"/>
              </a:ext>
            </a:extLst>
          </p:cNvPr>
          <p:cNvPicPr>
            <a:picLocks noChangeAspect="1"/>
          </p:cNvPicPr>
          <p:nvPr/>
        </p:nvPicPr>
        <p:blipFill>
          <a:blip r:embed="rId3"/>
          <a:stretch>
            <a:fillRect/>
          </a:stretch>
        </p:blipFill>
        <p:spPr>
          <a:xfrm>
            <a:off x="-36492" y="1439196"/>
            <a:ext cx="12228492" cy="4141733"/>
          </a:xfrm>
          <a:prstGeom prst="rect">
            <a:avLst/>
          </a:prstGeom>
        </p:spPr>
      </p:pic>
    </p:spTree>
    <p:extLst>
      <p:ext uri="{BB962C8B-B14F-4D97-AF65-F5344CB8AC3E}">
        <p14:creationId xmlns:p14="http://schemas.microsoft.com/office/powerpoint/2010/main" val="4028749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72EEF5-DC36-45FD-AF18-0C2C91F90873}"/>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11" name="Title 10">
            <a:extLst>
              <a:ext uri="{FF2B5EF4-FFF2-40B4-BE49-F238E27FC236}">
                <a16:creationId xmlns:a16="http://schemas.microsoft.com/office/drawing/2014/main" id="{110E3ED7-DB46-4A8A-9413-2D0BD2214C0A}"/>
              </a:ext>
            </a:extLst>
          </p:cNvPr>
          <p:cNvSpPr>
            <a:spLocks noGrp="1"/>
          </p:cNvSpPr>
          <p:nvPr>
            <p:ph type="title"/>
          </p:nvPr>
        </p:nvSpPr>
        <p:spPr/>
        <p:txBody>
          <a:bodyPr/>
          <a:lstStyle/>
          <a:p>
            <a:r>
              <a:rPr lang="en-US" sz="2667" dirty="0"/>
              <a:t>Side effects of limiting warming to 1.5 °C without DAC </a:t>
            </a:r>
          </a:p>
        </p:txBody>
      </p:sp>
      <p:sp>
        <p:nvSpPr>
          <p:cNvPr id="13" name="Content Placeholder 12">
            <a:extLst>
              <a:ext uri="{FF2B5EF4-FFF2-40B4-BE49-F238E27FC236}">
                <a16:creationId xmlns:a16="http://schemas.microsoft.com/office/drawing/2014/main" id="{5D23A702-51B7-498A-AC07-C3EE660A5ACE}"/>
              </a:ext>
            </a:extLst>
          </p:cNvPr>
          <p:cNvSpPr>
            <a:spLocks noGrp="1"/>
          </p:cNvSpPr>
          <p:nvPr>
            <p:ph sz="quarter" idx="20"/>
          </p:nvPr>
        </p:nvSpPr>
        <p:spPr>
          <a:xfrm>
            <a:off x="1143000" y="6077257"/>
            <a:ext cx="10668000" cy="868072"/>
          </a:xfrm>
        </p:spPr>
        <p:txBody>
          <a:bodyPr>
            <a:normAutofit fontScale="62500" lnSpcReduction="20000"/>
          </a:bodyPr>
          <a:lstStyle/>
          <a:p>
            <a:r>
              <a:rPr lang="en-US" sz="1500" b="1" dirty="0"/>
              <a:t>a</a:t>
            </a:r>
            <a:r>
              <a:rPr lang="en-US" sz="1500" dirty="0"/>
              <a:t>–</a:t>
            </a:r>
            <a:r>
              <a:rPr lang="en-US" sz="1500" b="1" dirty="0"/>
              <a:t>d</a:t>
            </a:r>
            <a:r>
              <a:rPr lang="en-US" sz="1500" dirty="0"/>
              <a:t>, Projected global energy (</a:t>
            </a:r>
            <a:r>
              <a:rPr lang="en-US" sz="1500" b="1" dirty="0"/>
              <a:t>a</a:t>
            </a:r>
            <a:r>
              <a:rPr lang="en-US" sz="1500" dirty="0"/>
              <a:t>), water (</a:t>
            </a:r>
            <a:r>
              <a:rPr lang="en-US" sz="1500" b="1" dirty="0"/>
              <a:t>b</a:t>
            </a:r>
            <a:r>
              <a:rPr lang="en-US" sz="1500" dirty="0"/>
              <a:t>), land (</a:t>
            </a:r>
            <a:r>
              <a:rPr lang="en-US" sz="1500" b="1" dirty="0"/>
              <a:t>c</a:t>
            </a:r>
            <a:r>
              <a:rPr lang="en-US" sz="1500" dirty="0"/>
              <a:t>) and fertilizer (</a:t>
            </a:r>
            <a:r>
              <a:rPr lang="en-US" sz="1500" b="1" dirty="0"/>
              <a:t>d</a:t>
            </a:r>
            <a:r>
              <a:rPr lang="en-US" sz="1500" dirty="0"/>
              <a:t>) demands for meeting a 1.5 °C end-of-century temperature target with low overshoot, assuming only BECCS and afforestation/reforestation will be available for negative emissions. The high-overshoot case could not be solved without the availability of DAC.</a:t>
            </a:r>
          </a:p>
          <a:p>
            <a:br>
              <a:rPr lang="en-US" sz="1333" dirty="0"/>
            </a:br>
            <a:endParaRPr lang="en-US" sz="1333" dirty="0"/>
          </a:p>
        </p:txBody>
      </p:sp>
      <p:pic>
        <p:nvPicPr>
          <p:cNvPr id="2050" name="Picture 2" descr="Fig. 1">
            <a:extLst>
              <a:ext uri="{FF2B5EF4-FFF2-40B4-BE49-F238E27FC236}">
                <a16:creationId xmlns:a16="http://schemas.microsoft.com/office/drawing/2014/main" id="{5945825A-8478-4995-A9C8-EDA494504B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741"/>
          <a:stretch/>
        </p:blipFill>
        <p:spPr bwMode="auto">
          <a:xfrm>
            <a:off x="6477001" y="1431539"/>
            <a:ext cx="5508889" cy="464571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028AC8D-8C46-4A96-B77C-E148349EA5E6}"/>
              </a:ext>
            </a:extLst>
          </p:cNvPr>
          <p:cNvGrpSpPr/>
          <p:nvPr/>
        </p:nvGrpSpPr>
        <p:grpSpPr>
          <a:xfrm>
            <a:off x="1039274" y="1431538"/>
            <a:ext cx="5377663" cy="4621235"/>
            <a:chOff x="1089657" y="1732536"/>
            <a:chExt cx="6610667" cy="5680804"/>
          </a:xfrm>
        </p:grpSpPr>
        <p:pic>
          <p:nvPicPr>
            <p:cNvPr id="8" name="Picture 2" descr="Fig. 1">
              <a:extLst>
                <a:ext uri="{FF2B5EF4-FFF2-40B4-BE49-F238E27FC236}">
                  <a16:creationId xmlns:a16="http://schemas.microsoft.com/office/drawing/2014/main" id="{FC381F1F-8CB8-4F61-AE56-B60DB6B05E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418"/>
            <a:stretch/>
          </p:blipFill>
          <p:spPr bwMode="auto">
            <a:xfrm>
              <a:off x="1089657" y="1732536"/>
              <a:ext cx="6610667" cy="51749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62071D-1B26-4EA5-83C6-1DD7E70D2C85}"/>
                </a:ext>
              </a:extLst>
            </p:cNvPr>
            <p:cNvPicPr>
              <a:picLocks noChangeAspect="1"/>
            </p:cNvPicPr>
            <p:nvPr/>
          </p:nvPicPr>
          <p:blipFill>
            <a:blip r:embed="rId4"/>
            <a:stretch>
              <a:fillRect/>
            </a:stretch>
          </p:blipFill>
          <p:spPr>
            <a:xfrm>
              <a:off x="1792224" y="6831928"/>
              <a:ext cx="3889248" cy="581412"/>
            </a:xfrm>
            <a:prstGeom prst="rect">
              <a:avLst/>
            </a:prstGeom>
          </p:spPr>
        </p:pic>
      </p:grpSp>
    </p:spTree>
    <p:extLst>
      <p:ext uri="{BB962C8B-B14F-4D97-AF65-F5344CB8AC3E}">
        <p14:creationId xmlns:p14="http://schemas.microsoft.com/office/powerpoint/2010/main" val="3960209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7E5991-AE18-9664-FC8C-9F359F2D19E5}"/>
              </a:ext>
            </a:extLst>
          </p:cNvPr>
          <p:cNvSpPr/>
          <p:nvPr/>
        </p:nvSpPr>
        <p:spPr>
          <a:xfrm>
            <a:off x="0" y="0"/>
            <a:ext cx="760669" cy="6858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67" dirty="0"/>
          </a:p>
        </p:txBody>
      </p:sp>
      <p:sp>
        <p:nvSpPr>
          <p:cNvPr id="2" name="Slide Number Placeholder 1">
            <a:extLst>
              <a:ext uri="{FF2B5EF4-FFF2-40B4-BE49-F238E27FC236}">
                <a16:creationId xmlns:a16="http://schemas.microsoft.com/office/drawing/2014/main" id="{4AEC306D-F2DC-487E-A2B0-C04D736FE36B}"/>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5" name="Title 4">
            <a:extLst>
              <a:ext uri="{FF2B5EF4-FFF2-40B4-BE49-F238E27FC236}">
                <a16:creationId xmlns:a16="http://schemas.microsoft.com/office/drawing/2014/main" id="{55E4F947-D64F-4FC5-83D5-03B90924C682}"/>
              </a:ext>
            </a:extLst>
          </p:cNvPr>
          <p:cNvSpPr>
            <a:spLocks noGrp="1"/>
          </p:cNvSpPr>
          <p:nvPr>
            <p:ph type="title"/>
          </p:nvPr>
        </p:nvSpPr>
        <p:spPr>
          <a:xfrm>
            <a:off x="2701120" y="0"/>
            <a:ext cx="8546911" cy="1325563"/>
          </a:xfrm>
        </p:spPr>
        <p:txBody>
          <a:bodyPr/>
          <a:lstStyle/>
          <a:p>
            <a:r>
              <a:rPr lang="en-US" dirty="0"/>
              <a:t>Spatial Patterns of CDR Deployment </a:t>
            </a:r>
          </a:p>
        </p:txBody>
      </p:sp>
      <p:pic>
        <p:nvPicPr>
          <p:cNvPr id="10" name="Picture 9" descr="Map&#10;&#10;Description automatically generated">
            <a:extLst>
              <a:ext uri="{FF2B5EF4-FFF2-40B4-BE49-F238E27FC236}">
                <a16:creationId xmlns:a16="http://schemas.microsoft.com/office/drawing/2014/main" id="{44887722-9B2F-4049-A03E-F8E90544200D}"/>
              </a:ext>
            </a:extLst>
          </p:cNvPr>
          <p:cNvPicPr>
            <a:picLocks noChangeAspect="1"/>
          </p:cNvPicPr>
          <p:nvPr/>
        </p:nvPicPr>
        <p:blipFill rotWithShape="1">
          <a:blip r:embed="rId3"/>
          <a:srcRect l="12822" t="25029" r="6309" b="22169"/>
          <a:stretch/>
        </p:blipFill>
        <p:spPr>
          <a:xfrm>
            <a:off x="3933276" y="4360624"/>
            <a:ext cx="4194599" cy="2116377"/>
          </a:xfrm>
          <a:prstGeom prst="rect">
            <a:avLst/>
          </a:prstGeom>
        </p:spPr>
      </p:pic>
      <p:pic>
        <p:nvPicPr>
          <p:cNvPr id="12" name="Picture 11" descr="Map&#10;&#10;Description automatically generated">
            <a:extLst>
              <a:ext uri="{FF2B5EF4-FFF2-40B4-BE49-F238E27FC236}">
                <a16:creationId xmlns:a16="http://schemas.microsoft.com/office/drawing/2014/main" id="{B8602C70-C9BD-47B0-9992-8F19468D6F96}"/>
              </a:ext>
            </a:extLst>
          </p:cNvPr>
          <p:cNvPicPr>
            <a:picLocks noChangeAspect="1"/>
          </p:cNvPicPr>
          <p:nvPr/>
        </p:nvPicPr>
        <p:blipFill rotWithShape="1">
          <a:blip r:embed="rId4"/>
          <a:srcRect l="9498" t="25028" r="8481" b="22696"/>
          <a:stretch/>
        </p:blipFill>
        <p:spPr>
          <a:xfrm>
            <a:off x="0" y="4450475"/>
            <a:ext cx="4129483" cy="2033731"/>
          </a:xfrm>
          <a:prstGeom prst="rect">
            <a:avLst/>
          </a:prstGeom>
        </p:spPr>
      </p:pic>
      <p:pic>
        <p:nvPicPr>
          <p:cNvPr id="16" name="Picture 15" descr="A map of the world&#10;&#10;Description automatically generated with medium confidence">
            <a:extLst>
              <a:ext uri="{FF2B5EF4-FFF2-40B4-BE49-F238E27FC236}">
                <a16:creationId xmlns:a16="http://schemas.microsoft.com/office/drawing/2014/main" id="{CA6E3A8B-A917-4B6B-A7A4-4D44E024C705}"/>
              </a:ext>
            </a:extLst>
          </p:cNvPr>
          <p:cNvPicPr>
            <a:picLocks noChangeAspect="1"/>
          </p:cNvPicPr>
          <p:nvPr/>
        </p:nvPicPr>
        <p:blipFill rotWithShape="1">
          <a:blip r:embed="rId5"/>
          <a:srcRect l="9498" t="28841" r="12551" b="18306"/>
          <a:stretch/>
        </p:blipFill>
        <p:spPr>
          <a:xfrm>
            <a:off x="7982852" y="1711667"/>
            <a:ext cx="4111329" cy="2154065"/>
          </a:xfrm>
          <a:prstGeom prst="rect">
            <a:avLst/>
          </a:prstGeom>
        </p:spPr>
      </p:pic>
      <p:pic>
        <p:nvPicPr>
          <p:cNvPr id="8" name="Picture 7" descr="Map&#10;&#10;Description automatically generated">
            <a:extLst>
              <a:ext uri="{FF2B5EF4-FFF2-40B4-BE49-F238E27FC236}">
                <a16:creationId xmlns:a16="http://schemas.microsoft.com/office/drawing/2014/main" id="{B00686BE-6498-4694-9DA4-02C2E5D664F8}"/>
              </a:ext>
            </a:extLst>
          </p:cNvPr>
          <p:cNvPicPr>
            <a:picLocks noChangeAspect="1"/>
          </p:cNvPicPr>
          <p:nvPr/>
        </p:nvPicPr>
        <p:blipFill rotWithShape="1">
          <a:blip r:embed="rId6"/>
          <a:srcRect l="12958" t="25856" r="5902" b="23222"/>
          <a:stretch/>
        </p:blipFill>
        <p:spPr>
          <a:xfrm>
            <a:off x="-98703" y="1839206"/>
            <a:ext cx="4178835" cy="2026526"/>
          </a:xfrm>
          <a:prstGeom prst="rect">
            <a:avLst/>
          </a:prstGeom>
        </p:spPr>
      </p:pic>
      <p:pic>
        <p:nvPicPr>
          <p:cNvPr id="14" name="Picture 13" descr="Map&#10;&#10;Description automatically generated">
            <a:extLst>
              <a:ext uri="{FF2B5EF4-FFF2-40B4-BE49-F238E27FC236}">
                <a16:creationId xmlns:a16="http://schemas.microsoft.com/office/drawing/2014/main" id="{ABC55284-7837-42AE-A599-90BF7C5CE072}"/>
              </a:ext>
            </a:extLst>
          </p:cNvPr>
          <p:cNvPicPr>
            <a:picLocks noChangeAspect="1"/>
          </p:cNvPicPr>
          <p:nvPr/>
        </p:nvPicPr>
        <p:blipFill rotWithShape="1">
          <a:blip r:embed="rId7"/>
          <a:srcRect l="13908" t="25856" r="6582" b="22099"/>
          <a:stretch/>
        </p:blipFill>
        <p:spPr>
          <a:xfrm>
            <a:off x="3865492" y="1803657"/>
            <a:ext cx="4184208" cy="2116377"/>
          </a:xfrm>
          <a:prstGeom prst="rect">
            <a:avLst/>
          </a:prstGeom>
        </p:spPr>
      </p:pic>
      <p:sp>
        <p:nvSpPr>
          <p:cNvPr id="20" name="TextBox 19">
            <a:extLst>
              <a:ext uri="{FF2B5EF4-FFF2-40B4-BE49-F238E27FC236}">
                <a16:creationId xmlns:a16="http://schemas.microsoft.com/office/drawing/2014/main" id="{5CDA5081-A0E9-4760-A470-81E512F3530E}"/>
              </a:ext>
            </a:extLst>
          </p:cNvPr>
          <p:cNvSpPr txBox="1"/>
          <p:nvPr/>
        </p:nvSpPr>
        <p:spPr>
          <a:xfrm>
            <a:off x="1063906" y="1485262"/>
            <a:ext cx="2001672" cy="271934"/>
          </a:xfrm>
          <a:prstGeom prst="rect">
            <a:avLst/>
          </a:prstGeom>
          <a:noFill/>
        </p:spPr>
        <p:txBody>
          <a:bodyPr wrap="square" rtlCol="0">
            <a:spAutoFit/>
          </a:bodyPr>
          <a:lstStyle/>
          <a:p>
            <a:r>
              <a:rPr lang="en-US" sz="1167" dirty="0"/>
              <a:t>BECCS</a:t>
            </a:r>
          </a:p>
        </p:txBody>
      </p:sp>
      <p:sp>
        <p:nvSpPr>
          <p:cNvPr id="21" name="TextBox 20">
            <a:extLst>
              <a:ext uri="{FF2B5EF4-FFF2-40B4-BE49-F238E27FC236}">
                <a16:creationId xmlns:a16="http://schemas.microsoft.com/office/drawing/2014/main" id="{F4AF5FB7-94F9-4082-8BE7-DFE4C4329A2C}"/>
              </a:ext>
            </a:extLst>
          </p:cNvPr>
          <p:cNvSpPr txBox="1"/>
          <p:nvPr/>
        </p:nvSpPr>
        <p:spPr>
          <a:xfrm>
            <a:off x="4209149" y="1480720"/>
            <a:ext cx="2001672" cy="271934"/>
          </a:xfrm>
          <a:prstGeom prst="rect">
            <a:avLst/>
          </a:prstGeom>
          <a:noFill/>
        </p:spPr>
        <p:txBody>
          <a:bodyPr wrap="square" rtlCol="0">
            <a:spAutoFit/>
          </a:bodyPr>
          <a:lstStyle/>
          <a:p>
            <a:r>
              <a:rPr lang="en-US" sz="1167" dirty="0"/>
              <a:t>DACCS</a:t>
            </a:r>
          </a:p>
        </p:txBody>
      </p:sp>
      <p:sp>
        <p:nvSpPr>
          <p:cNvPr id="22" name="TextBox 21">
            <a:extLst>
              <a:ext uri="{FF2B5EF4-FFF2-40B4-BE49-F238E27FC236}">
                <a16:creationId xmlns:a16="http://schemas.microsoft.com/office/drawing/2014/main" id="{E895AEF9-8029-424F-A619-E363A76815C8}"/>
              </a:ext>
            </a:extLst>
          </p:cNvPr>
          <p:cNvSpPr txBox="1"/>
          <p:nvPr/>
        </p:nvSpPr>
        <p:spPr>
          <a:xfrm>
            <a:off x="8326509" y="1414492"/>
            <a:ext cx="2694058" cy="271934"/>
          </a:xfrm>
          <a:prstGeom prst="rect">
            <a:avLst/>
          </a:prstGeom>
          <a:noFill/>
        </p:spPr>
        <p:txBody>
          <a:bodyPr wrap="square" rtlCol="0">
            <a:spAutoFit/>
          </a:bodyPr>
          <a:lstStyle/>
          <a:p>
            <a:r>
              <a:rPr lang="en-US" sz="1167" dirty="0"/>
              <a:t>Enhanced Weathering</a:t>
            </a:r>
          </a:p>
        </p:txBody>
      </p:sp>
      <p:sp>
        <p:nvSpPr>
          <p:cNvPr id="23" name="TextBox 22">
            <a:extLst>
              <a:ext uri="{FF2B5EF4-FFF2-40B4-BE49-F238E27FC236}">
                <a16:creationId xmlns:a16="http://schemas.microsoft.com/office/drawing/2014/main" id="{8F2B6A01-37B6-4789-BA38-3B5836E8BA4F}"/>
              </a:ext>
            </a:extLst>
          </p:cNvPr>
          <p:cNvSpPr txBox="1"/>
          <p:nvPr/>
        </p:nvSpPr>
        <p:spPr>
          <a:xfrm>
            <a:off x="8326509" y="3932328"/>
            <a:ext cx="2694058" cy="271934"/>
          </a:xfrm>
          <a:prstGeom prst="rect">
            <a:avLst/>
          </a:prstGeom>
          <a:noFill/>
        </p:spPr>
        <p:txBody>
          <a:bodyPr wrap="square" rtlCol="0">
            <a:spAutoFit/>
          </a:bodyPr>
          <a:lstStyle/>
          <a:p>
            <a:r>
              <a:rPr lang="en-US" sz="1167" dirty="0"/>
              <a:t>Direct Ocean Capture</a:t>
            </a:r>
          </a:p>
        </p:txBody>
      </p:sp>
      <p:sp>
        <p:nvSpPr>
          <p:cNvPr id="24" name="TextBox 23">
            <a:extLst>
              <a:ext uri="{FF2B5EF4-FFF2-40B4-BE49-F238E27FC236}">
                <a16:creationId xmlns:a16="http://schemas.microsoft.com/office/drawing/2014/main" id="{AB7E8E89-DCF2-4831-9FFA-7A37B6032EEF}"/>
              </a:ext>
            </a:extLst>
          </p:cNvPr>
          <p:cNvSpPr txBox="1"/>
          <p:nvPr/>
        </p:nvSpPr>
        <p:spPr>
          <a:xfrm>
            <a:off x="4350398" y="4071476"/>
            <a:ext cx="2694058" cy="271934"/>
          </a:xfrm>
          <a:prstGeom prst="rect">
            <a:avLst/>
          </a:prstGeom>
          <a:noFill/>
        </p:spPr>
        <p:txBody>
          <a:bodyPr wrap="square" rtlCol="0">
            <a:spAutoFit/>
          </a:bodyPr>
          <a:lstStyle/>
          <a:p>
            <a:r>
              <a:rPr lang="en-US" sz="1167" dirty="0"/>
              <a:t>Biochar</a:t>
            </a:r>
          </a:p>
        </p:txBody>
      </p:sp>
      <p:sp>
        <p:nvSpPr>
          <p:cNvPr id="25" name="TextBox 24">
            <a:extLst>
              <a:ext uri="{FF2B5EF4-FFF2-40B4-BE49-F238E27FC236}">
                <a16:creationId xmlns:a16="http://schemas.microsoft.com/office/drawing/2014/main" id="{6C355B0F-4E1B-4A05-949B-59F8A662AE15}"/>
              </a:ext>
            </a:extLst>
          </p:cNvPr>
          <p:cNvSpPr txBox="1"/>
          <p:nvPr/>
        </p:nvSpPr>
        <p:spPr>
          <a:xfrm>
            <a:off x="1015313" y="4037557"/>
            <a:ext cx="2694058" cy="271934"/>
          </a:xfrm>
          <a:prstGeom prst="rect">
            <a:avLst/>
          </a:prstGeom>
          <a:noFill/>
        </p:spPr>
        <p:txBody>
          <a:bodyPr wrap="square" rtlCol="0">
            <a:spAutoFit/>
          </a:bodyPr>
          <a:lstStyle/>
          <a:p>
            <a:r>
              <a:rPr lang="en-US" sz="1167" dirty="0"/>
              <a:t>Land-Use Change</a:t>
            </a:r>
          </a:p>
        </p:txBody>
      </p:sp>
      <p:pic>
        <p:nvPicPr>
          <p:cNvPr id="4" name="Picture 3">
            <a:extLst>
              <a:ext uri="{FF2B5EF4-FFF2-40B4-BE49-F238E27FC236}">
                <a16:creationId xmlns:a16="http://schemas.microsoft.com/office/drawing/2014/main" id="{4B39230C-A3F3-46DE-A1CF-63E09A81B487}"/>
              </a:ext>
            </a:extLst>
          </p:cNvPr>
          <p:cNvPicPr>
            <a:picLocks noChangeAspect="1"/>
          </p:cNvPicPr>
          <p:nvPr/>
        </p:nvPicPr>
        <p:blipFill>
          <a:blip r:embed="rId8"/>
          <a:stretch>
            <a:fillRect/>
          </a:stretch>
        </p:blipFill>
        <p:spPr>
          <a:xfrm>
            <a:off x="7728720" y="4450475"/>
            <a:ext cx="4365461" cy="1952969"/>
          </a:xfrm>
          <a:prstGeom prst="rect">
            <a:avLst/>
          </a:prstGeom>
        </p:spPr>
      </p:pic>
    </p:spTree>
    <p:extLst>
      <p:ext uri="{BB962C8B-B14F-4D97-AF65-F5344CB8AC3E}">
        <p14:creationId xmlns:p14="http://schemas.microsoft.com/office/powerpoint/2010/main" val="1838401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title"/>
          </p:nvPr>
        </p:nvSpPr>
        <p:spPr>
          <a:xfrm>
            <a:off x="838201" y="260349"/>
            <a:ext cx="10896600" cy="999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Course schedule and topics</a:t>
            </a:r>
            <a:endParaRPr/>
          </a:p>
        </p:txBody>
      </p:sp>
      <p:sp>
        <p:nvSpPr>
          <p:cNvPr id="410" name="Google Shape;410;p31"/>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30ED9E18-3E84-F562-A2EA-5261E568D94E}"/>
              </a:ext>
            </a:extLst>
          </p:cNvPr>
          <p:cNvGraphicFramePr>
            <a:graphicFrameLocks noGrp="1"/>
          </p:cNvGraphicFramePr>
          <p:nvPr/>
        </p:nvGraphicFramePr>
        <p:xfrm>
          <a:off x="1035170" y="1260249"/>
          <a:ext cx="7669918" cy="5225868"/>
        </p:xfrm>
        <a:graphic>
          <a:graphicData uri="http://schemas.openxmlformats.org/drawingml/2006/table">
            <a:tbl>
              <a:tblPr/>
              <a:tblGrid>
                <a:gridCol w="576812">
                  <a:extLst>
                    <a:ext uri="{9D8B030D-6E8A-4147-A177-3AD203B41FA5}">
                      <a16:colId xmlns:a16="http://schemas.microsoft.com/office/drawing/2014/main" val="3193823056"/>
                    </a:ext>
                  </a:extLst>
                </a:gridCol>
                <a:gridCol w="2651614">
                  <a:extLst>
                    <a:ext uri="{9D8B030D-6E8A-4147-A177-3AD203B41FA5}">
                      <a16:colId xmlns:a16="http://schemas.microsoft.com/office/drawing/2014/main" val="2120751920"/>
                    </a:ext>
                  </a:extLst>
                </a:gridCol>
                <a:gridCol w="1387396">
                  <a:extLst>
                    <a:ext uri="{9D8B030D-6E8A-4147-A177-3AD203B41FA5}">
                      <a16:colId xmlns:a16="http://schemas.microsoft.com/office/drawing/2014/main" val="1209529472"/>
                    </a:ext>
                  </a:extLst>
                </a:gridCol>
                <a:gridCol w="1152144">
                  <a:extLst>
                    <a:ext uri="{9D8B030D-6E8A-4147-A177-3AD203B41FA5}">
                      <a16:colId xmlns:a16="http://schemas.microsoft.com/office/drawing/2014/main" val="2076214811"/>
                    </a:ext>
                  </a:extLst>
                </a:gridCol>
                <a:gridCol w="1901952">
                  <a:extLst>
                    <a:ext uri="{9D8B030D-6E8A-4147-A177-3AD203B41FA5}">
                      <a16:colId xmlns:a16="http://schemas.microsoft.com/office/drawing/2014/main" val="1060159923"/>
                    </a:ext>
                  </a:extLst>
                </a:gridCol>
              </a:tblGrid>
              <a:tr h="293968">
                <a:tc>
                  <a:txBody>
                    <a:bodyPr/>
                    <a:lstStyle/>
                    <a:p>
                      <a:pPr marL="0" marR="0">
                        <a:lnSpc>
                          <a:spcPct val="115000"/>
                        </a:lnSpc>
                        <a:spcBef>
                          <a:spcPts val="0"/>
                        </a:spcBef>
                        <a:spcAft>
                          <a:spcPts val="0"/>
                        </a:spcAft>
                      </a:pPr>
                      <a:r>
                        <a:rPr lang="en-US" sz="1100" b="1" dirty="0">
                          <a:effectLst/>
                          <a:latin typeface="Calibri" panose="020F0502020204030204" pitchFamily="34" charset="0"/>
                          <a:ea typeface="Calibri" panose="020F0502020204030204" pitchFamily="34" charset="0"/>
                        </a:rPr>
                        <a:t>Date</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a:effectLst/>
                          <a:latin typeface="Calibri" panose="020F0502020204030204" pitchFamily="34" charset="0"/>
                          <a:ea typeface="Calibri" panose="020F0502020204030204" pitchFamily="34" charset="0"/>
                        </a:rPr>
                        <a:t>Lecture Topic (w/ Guest Speaker)</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dirty="0">
                          <a:effectLst/>
                          <a:latin typeface="Calibri" panose="020F0502020204030204" pitchFamily="34" charset="0"/>
                          <a:ea typeface="Calibri" panose="020F0502020204030204" pitchFamily="34" charset="0"/>
                        </a:rPr>
                        <a:t>Readings</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dirty="0">
                          <a:effectLst/>
                          <a:latin typeface="Calibri" panose="020F0502020204030204" pitchFamily="34" charset="0"/>
                          <a:ea typeface="Calibri" panose="020F0502020204030204" pitchFamily="34" charset="0"/>
                        </a:rPr>
                        <a:t>What’s Due</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Paper Critique</a:t>
                      </a:r>
                    </a:p>
                  </a:txBody>
                  <a:tcPr marL="63500" marR="63500" marT="63500" marB="63500"/>
                </a:tc>
                <a:extLst>
                  <a:ext uri="{0D108BD9-81ED-4DB2-BD59-A6C34878D82A}">
                    <a16:rowId xmlns:a16="http://schemas.microsoft.com/office/drawing/2014/main" val="2781200758"/>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Arial" panose="020B0604020202020204" pitchFamily="34" charset="0"/>
                        </a:rPr>
                        <a:t>8/30</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Introduction to IAM</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a:t>
                      </a:r>
                    </a:p>
                  </a:txBody>
                  <a:tcPr marL="63500" marR="63500" marT="63500" marB="63500"/>
                </a:tc>
                <a:extLst>
                  <a:ext uri="{0D108BD9-81ED-4DB2-BD59-A6C34878D82A}">
                    <a16:rowId xmlns:a16="http://schemas.microsoft.com/office/drawing/2014/main" val="2789304196"/>
                  </a:ext>
                </a:extLst>
              </a:tr>
              <a:tr h="293968">
                <a:tc>
                  <a:txBody>
                    <a:bodyPr/>
                    <a:lstStyle/>
                    <a:p>
                      <a:pPr marL="0" marR="0" algn="just">
                        <a:lnSpc>
                          <a:spcPct val="115000"/>
                        </a:lnSpc>
                        <a:spcBef>
                          <a:spcPts val="0"/>
                        </a:spcBef>
                        <a:spcAft>
                          <a:spcPts val="0"/>
                        </a:spcAft>
                        <a:tabLst>
                          <a:tab pos="-457200" algn="l"/>
                        </a:tabLst>
                      </a:pPr>
                      <a:r>
                        <a:rPr lang="en-US" sz="1000">
                          <a:solidFill>
                            <a:srgbClr val="000000"/>
                          </a:solidFill>
                          <a:effectLst/>
                          <a:latin typeface="Arial" panose="020B0604020202020204" pitchFamily="34" charset="0"/>
                          <a:ea typeface="Arial" panose="020B0604020202020204" pitchFamily="34" charset="0"/>
                        </a:rPr>
                        <a:t>9/6</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Foundations of IAM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2</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100" dirty="0">
                          <a:effectLst/>
                          <a:latin typeface="Calibri" panose="020F0502020204030204" pitchFamily="34" charset="0"/>
                          <a:ea typeface="Calibri" panose="020F0502020204030204" pitchFamily="34" charset="0"/>
                        </a:rPr>
                        <a:t> Assignment 1 </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100" dirty="0">
                          <a:effectLst/>
                          <a:latin typeface="Arial" panose="020B0604020202020204" pitchFamily="34" charset="0"/>
                          <a:ea typeface="Malgun Gothic" panose="020B0503020000020004" pitchFamily="34" charset="-127"/>
                        </a:rPr>
                        <a:t>-</a:t>
                      </a:r>
                    </a:p>
                  </a:txBody>
                  <a:tcPr marL="63500" marR="63500" marT="63500" marB="63500"/>
                </a:tc>
                <a:extLst>
                  <a:ext uri="{0D108BD9-81ED-4DB2-BD59-A6C34878D82A}">
                    <a16:rowId xmlns:a16="http://schemas.microsoft.com/office/drawing/2014/main" val="1500197241"/>
                  </a:ext>
                </a:extLst>
              </a:tr>
              <a:tr h="293968">
                <a:tc>
                  <a:txBody>
                    <a:bodyPr/>
                    <a:lstStyle/>
                    <a:p>
                      <a:pPr marL="0" marR="0" algn="just">
                        <a:lnSpc>
                          <a:spcPct val="115000"/>
                        </a:lnSpc>
                        <a:spcBef>
                          <a:spcPts val="0"/>
                        </a:spcBef>
                        <a:spcAft>
                          <a:spcPts val="0"/>
                        </a:spcAft>
                        <a:tabLst>
                          <a:tab pos="-457200" algn="l"/>
                        </a:tabLst>
                      </a:pPr>
                      <a:r>
                        <a:rPr lang="en-US" sz="1000">
                          <a:solidFill>
                            <a:srgbClr val="000000"/>
                          </a:solidFill>
                          <a:effectLst/>
                          <a:latin typeface="Arial" panose="020B0604020202020204" pitchFamily="34" charset="0"/>
                          <a:ea typeface="Malgun Gothic" panose="020B0503020000020004" pitchFamily="34" charset="-127"/>
                        </a:rPr>
                        <a:t>9/13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Energy System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a:t>
                      </a:r>
                    </a:p>
                  </a:txBody>
                  <a:tcPr marL="63500" marR="63500" marT="63500" marB="63500"/>
                </a:tc>
                <a:extLst>
                  <a:ext uri="{0D108BD9-81ED-4DB2-BD59-A6C34878D82A}">
                    <a16:rowId xmlns:a16="http://schemas.microsoft.com/office/drawing/2014/main" val="3424613771"/>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9/20</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Land System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4</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2</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err="1">
                          <a:effectLst/>
                          <a:latin typeface="Arial" panose="020B0604020202020204" pitchFamily="34" charset="0"/>
                          <a:ea typeface="Malgun Gothic" panose="020B0503020000020004" pitchFamily="34" charset="-127"/>
                        </a:rPr>
                        <a:t>박소민</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38482055"/>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9/27*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Emission System (Prof. Yang Ou)</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5</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a:effectLst/>
                          <a:latin typeface="Arial" panose="020B0604020202020204" pitchFamily="34" charset="0"/>
                          <a:ea typeface="Malgun Gothic" panose="020B0503020000020004" pitchFamily="34" charset="-127"/>
                        </a:rPr>
                        <a:t>조정호</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3931529957"/>
                  </a:ext>
                </a:extLst>
              </a:tr>
              <a:tr h="293968">
                <a:tc>
                  <a:txBody>
                    <a:bodyPr/>
                    <a:lstStyle/>
                    <a:p>
                      <a:pPr marL="0" marR="0">
                        <a:lnSpc>
                          <a:spcPct val="115000"/>
                        </a:lnSpc>
                        <a:spcBef>
                          <a:spcPts val="0"/>
                        </a:spcBef>
                        <a:spcAft>
                          <a:spcPts val="0"/>
                        </a:spcAft>
                      </a:pPr>
                      <a:r>
                        <a:rPr lang="en-US" sz="1000" u="sng">
                          <a:solidFill>
                            <a:srgbClr val="000000"/>
                          </a:solidFill>
                          <a:effectLst/>
                          <a:latin typeface="Arial" panose="020B0604020202020204" pitchFamily="34" charset="0"/>
                          <a:ea typeface="Malgun Gothic" panose="020B0503020000020004" pitchFamily="34" charset="-127"/>
                        </a:rPr>
                        <a:t>10/4</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u="sng">
                          <a:effectLst/>
                          <a:latin typeface="Calibri" panose="020F0502020204030204" pitchFamily="34" charset="0"/>
                          <a:ea typeface="Calibri" panose="020F0502020204030204" pitchFamily="34" charset="0"/>
                        </a:rPr>
                        <a:t>GHG Removal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6</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4</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err="1">
                          <a:effectLst/>
                          <a:latin typeface="Arial" panose="020B0604020202020204" pitchFamily="34" charset="0"/>
                          <a:ea typeface="Malgun Gothic" panose="020B0503020000020004" pitchFamily="34" charset="-127"/>
                        </a:rPr>
                        <a:t>안지석</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1201842818"/>
                  </a:ext>
                </a:extLst>
              </a:tr>
              <a:tr h="293968">
                <a:tc>
                  <a:txBody>
                    <a:bodyPr/>
                    <a:lstStyle/>
                    <a:p>
                      <a:pPr marL="0" marR="0">
                        <a:lnSpc>
                          <a:spcPct val="115000"/>
                        </a:lnSpc>
                        <a:spcBef>
                          <a:spcPts val="0"/>
                        </a:spcBef>
                        <a:spcAft>
                          <a:spcPts val="0"/>
                        </a:spcAft>
                      </a:pPr>
                      <a:r>
                        <a:rPr lang="en-US" sz="1000" u="sng">
                          <a:solidFill>
                            <a:srgbClr val="000000"/>
                          </a:solidFill>
                          <a:effectLst/>
                          <a:latin typeface="Arial" panose="020B0604020202020204" pitchFamily="34" charset="0"/>
                          <a:ea typeface="Malgun Gothic" panose="020B0503020000020004" pitchFamily="34" charset="-127"/>
                        </a:rPr>
                        <a:t>10/11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u="sng" dirty="0">
                          <a:effectLst/>
                          <a:latin typeface="Calibri" panose="020F0502020204030204" pitchFamily="34" charset="0"/>
                          <a:ea typeface="Calibri" panose="020F0502020204030204" pitchFamily="34" charset="0"/>
                        </a:rPr>
                        <a:t>Water System</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rPr>
                        <a:t>Reading 7</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a:effectLst/>
                          <a:latin typeface="Arial" panose="020B0604020202020204" pitchFamily="34" charset="0"/>
                          <a:ea typeface="Malgun Gothic" panose="020B0503020000020004" pitchFamily="34" charset="-127"/>
                        </a:rPr>
                        <a:t>최지우</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3326454697"/>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10/18</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Mid-Term: Project Proposal</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rPr>
                        <a:t> </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Project proposal</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endParaRPr lang="en-US" sz="110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3843842015"/>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10/25</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IAM in International Climate Policies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8</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Nguyen</a:t>
                      </a:r>
                    </a:p>
                  </a:txBody>
                  <a:tcPr marL="63500" marR="63500" marT="63500" marB="63500"/>
                </a:tc>
                <a:extLst>
                  <a:ext uri="{0D108BD9-81ED-4DB2-BD59-A6C34878D82A}">
                    <a16:rowId xmlns:a16="http://schemas.microsoft.com/office/drawing/2014/main" val="2617283486"/>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Standardized Scenarios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9</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5</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Ahmed</a:t>
                      </a:r>
                    </a:p>
                  </a:txBody>
                  <a:tcPr marL="63500" marR="63500" marT="63500" marB="63500"/>
                </a:tc>
                <a:extLst>
                  <a:ext uri="{0D108BD9-81ED-4DB2-BD59-A6C34878D82A}">
                    <a16:rowId xmlns:a16="http://schemas.microsoft.com/office/drawing/2014/main" val="3716419988"/>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11/8</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solidFill>
                            <a:srgbClr val="000000"/>
                          </a:solidFill>
                          <a:effectLst/>
                          <a:latin typeface="Calibri" panose="020F0502020204030204" pitchFamily="34" charset="0"/>
                          <a:ea typeface="Malgun Gothic" panose="020B0503020000020004" pitchFamily="34" charset="-127"/>
                        </a:rPr>
                        <a:t>Multi-model Comparison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10</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6</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Pei Jia</a:t>
                      </a:r>
                    </a:p>
                  </a:txBody>
                  <a:tcPr marL="63500" marR="63500" marT="63500" marB="63500"/>
                </a:tc>
                <a:extLst>
                  <a:ext uri="{0D108BD9-81ED-4DB2-BD59-A6C34878D82A}">
                    <a16:rowId xmlns:a16="http://schemas.microsoft.com/office/drawing/2014/main" val="2279193445"/>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11/15*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IAM in National Strategies (TBD)</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7</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dirty="0">
                          <a:effectLst/>
                          <a:latin typeface="Arial" panose="020B0604020202020204" pitchFamily="34" charset="0"/>
                          <a:ea typeface="Malgun Gothic" panose="020B0503020000020004" pitchFamily="34" charset="-127"/>
                        </a:rPr>
                        <a:t>Andhika</a:t>
                      </a:r>
                    </a:p>
                  </a:txBody>
                  <a:tcPr marL="63500" marR="63500" marT="63500" marB="63500"/>
                </a:tc>
                <a:extLst>
                  <a:ext uri="{0D108BD9-81ED-4DB2-BD59-A6C34878D82A}">
                    <a16:rowId xmlns:a16="http://schemas.microsoft.com/office/drawing/2014/main" val="4209085718"/>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11/22</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Mitigation and other SDGs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12</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Assignment 8</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a:effectLst/>
                          <a:latin typeface="Arial" panose="020B0604020202020204" pitchFamily="34" charset="0"/>
                          <a:ea typeface="Malgun Gothic" panose="020B0503020000020004" pitchFamily="34" charset="-127"/>
                        </a:rPr>
                        <a:t>이정미</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889747154"/>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11/29</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tabLst>
                          <a:tab pos="-457200" algn="l"/>
                        </a:tabLst>
                      </a:pPr>
                      <a:r>
                        <a:rPr lang="en-US" sz="1100">
                          <a:effectLst/>
                          <a:latin typeface="Calibri" panose="020F0502020204030204" pitchFamily="34" charset="0"/>
                          <a:ea typeface="Calibri" panose="020F0502020204030204" pitchFamily="34" charset="0"/>
                        </a:rPr>
                        <a:t>Uncertainty in IAM and Climate Change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ko-KR" altLang="en-US" sz="1100" dirty="0" err="1">
                          <a:effectLst/>
                          <a:latin typeface="Arial" panose="020B0604020202020204" pitchFamily="34" charset="0"/>
                          <a:ea typeface="Malgun Gothic" panose="020B0503020000020004" pitchFamily="34" charset="-127"/>
                        </a:rPr>
                        <a:t>박시은</a:t>
                      </a: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4253709916"/>
                  </a:ext>
                </a:extLst>
              </a:tr>
              <a:tr h="293968">
                <a:tc>
                  <a:txBody>
                    <a:bodyPr/>
                    <a:lstStyle/>
                    <a:p>
                      <a:pPr marL="0" marR="0">
                        <a:lnSpc>
                          <a:spcPct val="115000"/>
                        </a:lnSpc>
                        <a:spcBef>
                          <a:spcPts val="0"/>
                        </a:spcBef>
                        <a:spcAft>
                          <a:spcPts val="0"/>
                        </a:spcAft>
                      </a:pPr>
                      <a:r>
                        <a:rPr lang="en-US" sz="1000" u="sng">
                          <a:solidFill>
                            <a:srgbClr val="000000"/>
                          </a:solidFill>
                          <a:effectLst/>
                          <a:latin typeface="Arial" panose="020B0604020202020204" pitchFamily="34" charset="0"/>
                          <a:ea typeface="Malgun Gothic" panose="020B0503020000020004" pitchFamily="34" charset="-127"/>
                        </a:rPr>
                        <a:t>12/6</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u="sng" dirty="0">
                          <a:effectLst/>
                          <a:latin typeface="Calibri" panose="020F0502020204030204" pitchFamily="34" charset="0"/>
                          <a:ea typeface="Calibri" panose="020F0502020204030204" pitchFamily="34" charset="0"/>
                        </a:rPr>
                        <a:t>Food-Energy-Water Nexus</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Reading 14</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endParaRPr lang="en-US" sz="110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1831146927"/>
                  </a:ext>
                </a:extLst>
              </a:tr>
              <a:tr h="293968">
                <a:tc>
                  <a:txBody>
                    <a:bodyPr/>
                    <a:lstStyle/>
                    <a:p>
                      <a:pPr marL="0" marR="0">
                        <a:lnSpc>
                          <a:spcPct val="115000"/>
                        </a:lnSpc>
                        <a:spcBef>
                          <a:spcPts val="0"/>
                        </a:spcBef>
                        <a:spcAft>
                          <a:spcPts val="0"/>
                        </a:spcAft>
                      </a:pPr>
                      <a:r>
                        <a:rPr lang="en-US" sz="1000">
                          <a:solidFill>
                            <a:srgbClr val="000000"/>
                          </a:solidFill>
                          <a:effectLst/>
                          <a:latin typeface="Arial" panose="020B0604020202020204" pitchFamily="34" charset="0"/>
                          <a:ea typeface="Malgun Gothic" panose="020B0503020000020004" pitchFamily="34" charset="-127"/>
                        </a:rPr>
                        <a:t>12/13</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a:effectLst/>
                          <a:latin typeface="Calibri" panose="020F0502020204030204" pitchFamily="34" charset="0"/>
                          <a:ea typeface="Calibri" panose="020F0502020204030204" pitchFamily="34" charset="0"/>
                        </a:rPr>
                        <a:t>Final project presentation 1</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a:effectLst/>
                          <a:latin typeface="Calibri" panose="020F0502020204030204" pitchFamily="34" charset="0"/>
                          <a:ea typeface="Calibri" panose="020F0502020204030204" pitchFamily="34" charset="0"/>
                        </a:rPr>
                        <a:t> </a:t>
                      </a:r>
                      <a:endParaRPr lang="en-US" sz="110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r>
                        <a:rPr lang="en-US" sz="1100" b="1" dirty="0">
                          <a:effectLst/>
                          <a:latin typeface="Calibri" panose="020F0502020204030204" pitchFamily="34" charset="0"/>
                          <a:ea typeface="Calibri" panose="020F0502020204030204" pitchFamily="34" charset="0"/>
                        </a:rPr>
                        <a:t>Presentation</a:t>
                      </a:r>
                      <a:endParaRPr lang="en-US" sz="1100" dirty="0">
                        <a:effectLst/>
                        <a:latin typeface="Arial" panose="020B0604020202020204" pitchFamily="34" charset="0"/>
                        <a:ea typeface="Malgun Gothic" panose="020B0503020000020004" pitchFamily="34" charset="-127"/>
                      </a:endParaRPr>
                    </a:p>
                  </a:txBody>
                  <a:tcPr marL="63500" marR="63500" marT="63500" marB="63500"/>
                </a:tc>
                <a:tc>
                  <a:txBody>
                    <a:bodyPr/>
                    <a:lstStyle/>
                    <a:p>
                      <a:pPr marL="0" marR="0">
                        <a:lnSpc>
                          <a:spcPct val="115000"/>
                        </a:lnSpc>
                        <a:spcBef>
                          <a:spcPts val="0"/>
                        </a:spcBef>
                        <a:spcAft>
                          <a:spcPts val="0"/>
                        </a:spcAft>
                      </a:pPr>
                      <a:endParaRPr lang="en-US" sz="1100" dirty="0">
                        <a:effectLst/>
                        <a:latin typeface="Arial" panose="020B0604020202020204" pitchFamily="34" charset="0"/>
                        <a:ea typeface="Malgun Gothic" panose="020B0503020000020004" pitchFamily="34" charset="-127"/>
                      </a:endParaRPr>
                    </a:p>
                  </a:txBody>
                  <a:tcPr marL="63500" marR="63500" marT="63500" marB="63500"/>
                </a:tc>
                <a:extLst>
                  <a:ext uri="{0D108BD9-81ED-4DB2-BD59-A6C34878D82A}">
                    <a16:rowId xmlns:a16="http://schemas.microsoft.com/office/drawing/2014/main" val="1307293042"/>
                  </a:ext>
                </a:extLst>
              </a:tr>
            </a:tbl>
          </a:graphicData>
        </a:graphic>
      </p:graphicFrame>
      <p:sp>
        <p:nvSpPr>
          <p:cNvPr id="2" name="Google Shape;227;p7">
            <a:extLst>
              <a:ext uri="{FF2B5EF4-FFF2-40B4-BE49-F238E27FC236}">
                <a16:creationId xmlns:a16="http://schemas.microsoft.com/office/drawing/2014/main" id="{01B21875-4C43-88EB-C56B-7EF008C301BC}"/>
              </a:ext>
            </a:extLst>
          </p:cNvPr>
          <p:cNvSpPr/>
          <p:nvPr/>
        </p:nvSpPr>
        <p:spPr>
          <a:xfrm>
            <a:off x="967793" y="1875304"/>
            <a:ext cx="7938463" cy="1846304"/>
          </a:xfrm>
          <a:prstGeom prst="rect">
            <a:avLst/>
          </a:prstGeom>
          <a:noFill/>
          <a:ln w="317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62310019"/>
      </p:ext>
    </p:extLst>
  </p:cSld>
  <p:clrMapOvr>
    <a:masterClrMapping/>
  </p:clrMapOvr>
</p:sld>
</file>

<file path=ppt/theme/theme1.xml><?xml version="1.0" encoding="utf-8"?>
<a:theme xmlns:a="http://schemas.openxmlformats.org/drawingml/2006/main" name="1_CGS Template 20190717">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TotalTime>
  <Words>1568</Words>
  <Application>Microsoft Office PowerPoint</Application>
  <PresentationFormat>Widescreen</PresentationFormat>
  <Paragraphs>247</Paragraphs>
  <Slides>21</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Roboto</vt:lpstr>
      <vt:lpstr>Source Sans Pro</vt:lpstr>
      <vt:lpstr>Tahoma</vt:lpstr>
      <vt:lpstr>Wingdings</vt:lpstr>
      <vt:lpstr>Calibri</vt:lpstr>
      <vt:lpstr>Arial</vt:lpstr>
      <vt:lpstr>Lato Extended</vt:lpstr>
      <vt:lpstr>1_CGS Template 20190717</vt:lpstr>
      <vt:lpstr>Water Systems</vt:lpstr>
      <vt:lpstr>Housekeeping </vt:lpstr>
      <vt:lpstr>Agenda</vt:lpstr>
      <vt:lpstr>The 1.5 Degree Challenge</vt:lpstr>
      <vt:lpstr>Negative Emissions Technologies</vt:lpstr>
      <vt:lpstr>Positive and Negative GHG Emissions</vt:lpstr>
      <vt:lpstr>Side effects of limiting warming to 1.5 °C without DAC </vt:lpstr>
      <vt:lpstr>Spatial Patterns of CDR Deployment </vt:lpstr>
      <vt:lpstr>Course schedule and topics</vt:lpstr>
      <vt:lpstr>Content</vt:lpstr>
      <vt:lpstr>Break</vt:lpstr>
      <vt:lpstr>Agenda</vt:lpstr>
      <vt:lpstr>Project proposal</vt:lpstr>
      <vt:lpstr>PowerPoint Presentation</vt:lpstr>
      <vt:lpstr>“chatGPT: write a proposal based on this”</vt:lpstr>
      <vt:lpstr>PowerPoint Presentation</vt:lpstr>
      <vt:lpstr>GCAM tutorial – modify input files</vt:lpstr>
      <vt:lpstr>Example 1: Technology costs</vt:lpstr>
      <vt:lpstr>Example 2: Electricity generation mix</vt:lpstr>
      <vt:lpstr>Example 3: Technology share weights</vt:lpstr>
      <vt:lpstr>Assignment 7: Modify an input 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Systems</dc:title>
  <dc:creator>Yiyun Cui</dc:creator>
  <cp:lastModifiedBy>h m</cp:lastModifiedBy>
  <cp:revision>11</cp:revision>
  <dcterms:created xsi:type="dcterms:W3CDTF">2021-01-09T17:06:38Z</dcterms:created>
  <dcterms:modified xsi:type="dcterms:W3CDTF">2023-10-11T02:24:23Z</dcterms:modified>
</cp:coreProperties>
</file>